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60" r:id="rId3"/>
    <p:sldId id="288" r:id="rId4"/>
    <p:sldId id="261" r:id="rId5"/>
    <p:sldId id="266" r:id="rId6"/>
    <p:sldId id="289" r:id="rId7"/>
    <p:sldId id="292" r:id="rId8"/>
    <p:sldId id="291" r:id="rId9"/>
    <p:sldId id="290" r:id="rId10"/>
    <p:sldId id="287" r:id="rId11"/>
    <p:sldId id="285" r:id="rId12"/>
    <p:sldId id="286" r:id="rId13"/>
    <p:sldId id="280" r:id="rId14"/>
    <p:sldId id="270" r:id="rId15"/>
    <p:sldId id="284" r:id="rId16"/>
    <p:sldId id="269" r:id="rId17"/>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23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85" autoAdjust="0"/>
    <p:restoredTop sz="94660"/>
  </p:normalViewPr>
  <p:slideViewPr>
    <p:cSldViewPr snapToGrid="0" snapToObjects="1">
      <p:cViewPr varScale="1">
        <p:scale>
          <a:sx n="105" d="100"/>
          <a:sy n="105" d="100"/>
        </p:scale>
        <p:origin x="78" y="115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C5F6C5-2E73-FD41-B8F6-D710961EFD69}"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D41F1-50EA-3D4F-917A-5B0862BED742}" type="slidenum">
              <a:rPr lang="en-US" smtClean="0"/>
              <a:t>‹#›</a:t>
            </a:fld>
            <a:endParaRPr lang="en-US"/>
          </a:p>
        </p:txBody>
      </p:sp>
    </p:spTree>
    <p:extLst>
      <p:ext uri="{BB962C8B-B14F-4D97-AF65-F5344CB8AC3E}">
        <p14:creationId xmlns:p14="http://schemas.microsoft.com/office/powerpoint/2010/main" val="85843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C5F6C5-2E73-FD41-B8F6-D710961EFD69}"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D41F1-50EA-3D4F-917A-5B0862BED742}" type="slidenum">
              <a:rPr lang="en-US" smtClean="0"/>
              <a:t>‹#›</a:t>
            </a:fld>
            <a:endParaRPr lang="en-US"/>
          </a:p>
        </p:txBody>
      </p:sp>
    </p:spTree>
    <p:extLst>
      <p:ext uri="{BB962C8B-B14F-4D97-AF65-F5344CB8AC3E}">
        <p14:creationId xmlns:p14="http://schemas.microsoft.com/office/powerpoint/2010/main" val="3102276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C5F6C5-2E73-FD41-B8F6-D710961EFD69}"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D41F1-50EA-3D4F-917A-5B0862BED742}" type="slidenum">
              <a:rPr lang="en-US" smtClean="0"/>
              <a:t>‹#›</a:t>
            </a:fld>
            <a:endParaRPr lang="en-US"/>
          </a:p>
        </p:txBody>
      </p:sp>
    </p:spTree>
    <p:extLst>
      <p:ext uri="{BB962C8B-B14F-4D97-AF65-F5344CB8AC3E}">
        <p14:creationId xmlns:p14="http://schemas.microsoft.com/office/powerpoint/2010/main" val="79620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C5F6C5-2E73-FD41-B8F6-D710961EFD69}"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D41F1-50EA-3D4F-917A-5B0862BED742}" type="slidenum">
              <a:rPr lang="en-US" smtClean="0"/>
              <a:t>‹#›</a:t>
            </a:fld>
            <a:endParaRPr lang="en-US"/>
          </a:p>
        </p:txBody>
      </p:sp>
    </p:spTree>
    <p:extLst>
      <p:ext uri="{BB962C8B-B14F-4D97-AF65-F5344CB8AC3E}">
        <p14:creationId xmlns:p14="http://schemas.microsoft.com/office/powerpoint/2010/main" val="206255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C5F6C5-2E73-FD41-B8F6-D710961EFD69}"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D41F1-50EA-3D4F-917A-5B0862BED742}" type="slidenum">
              <a:rPr lang="en-US" smtClean="0"/>
              <a:t>‹#›</a:t>
            </a:fld>
            <a:endParaRPr lang="en-US"/>
          </a:p>
        </p:txBody>
      </p:sp>
    </p:spTree>
    <p:extLst>
      <p:ext uri="{BB962C8B-B14F-4D97-AF65-F5344CB8AC3E}">
        <p14:creationId xmlns:p14="http://schemas.microsoft.com/office/powerpoint/2010/main" val="1997315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C5F6C5-2E73-FD41-B8F6-D710961EFD69}"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D41F1-50EA-3D4F-917A-5B0862BED742}" type="slidenum">
              <a:rPr lang="en-US" smtClean="0"/>
              <a:t>‹#›</a:t>
            </a:fld>
            <a:endParaRPr lang="en-US"/>
          </a:p>
        </p:txBody>
      </p:sp>
    </p:spTree>
    <p:extLst>
      <p:ext uri="{BB962C8B-B14F-4D97-AF65-F5344CB8AC3E}">
        <p14:creationId xmlns:p14="http://schemas.microsoft.com/office/powerpoint/2010/main" val="1904803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C5F6C5-2E73-FD41-B8F6-D710961EFD69}" type="datetimeFigureOut">
              <a:rPr lang="en-US" smtClean="0"/>
              <a:t>4/25/2018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D41F1-50EA-3D4F-917A-5B0862BED742}" type="slidenum">
              <a:rPr lang="en-US" smtClean="0"/>
              <a:t>‹#›</a:t>
            </a:fld>
            <a:endParaRPr lang="en-US"/>
          </a:p>
        </p:txBody>
      </p:sp>
    </p:spTree>
    <p:extLst>
      <p:ext uri="{BB962C8B-B14F-4D97-AF65-F5344CB8AC3E}">
        <p14:creationId xmlns:p14="http://schemas.microsoft.com/office/powerpoint/2010/main" val="594314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C5F6C5-2E73-FD41-B8F6-D710961EFD69}" type="datetimeFigureOut">
              <a:rPr lang="en-US" smtClean="0"/>
              <a:t>4/25/2018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D41F1-50EA-3D4F-917A-5B0862BED742}" type="slidenum">
              <a:rPr lang="en-US" smtClean="0"/>
              <a:t>‹#›</a:t>
            </a:fld>
            <a:endParaRPr lang="en-US"/>
          </a:p>
        </p:txBody>
      </p:sp>
    </p:spTree>
    <p:extLst>
      <p:ext uri="{BB962C8B-B14F-4D97-AF65-F5344CB8AC3E}">
        <p14:creationId xmlns:p14="http://schemas.microsoft.com/office/powerpoint/2010/main" val="4200884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C5F6C5-2E73-FD41-B8F6-D710961EFD69}" type="datetimeFigureOut">
              <a:rPr lang="en-US" smtClean="0"/>
              <a:t>4/25/2018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6D41F1-50EA-3D4F-917A-5B0862BED742}" type="slidenum">
              <a:rPr lang="en-US" smtClean="0"/>
              <a:t>‹#›</a:t>
            </a:fld>
            <a:endParaRPr lang="en-US"/>
          </a:p>
        </p:txBody>
      </p:sp>
    </p:spTree>
    <p:extLst>
      <p:ext uri="{BB962C8B-B14F-4D97-AF65-F5344CB8AC3E}">
        <p14:creationId xmlns:p14="http://schemas.microsoft.com/office/powerpoint/2010/main" val="232250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C5F6C5-2E73-FD41-B8F6-D710961EFD69}"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D41F1-50EA-3D4F-917A-5B0862BED742}" type="slidenum">
              <a:rPr lang="en-US" smtClean="0"/>
              <a:t>‹#›</a:t>
            </a:fld>
            <a:endParaRPr lang="en-US"/>
          </a:p>
        </p:txBody>
      </p:sp>
    </p:spTree>
    <p:extLst>
      <p:ext uri="{BB962C8B-B14F-4D97-AF65-F5344CB8AC3E}">
        <p14:creationId xmlns:p14="http://schemas.microsoft.com/office/powerpoint/2010/main" val="28744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C5F6C5-2E73-FD41-B8F6-D710961EFD69}"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D41F1-50EA-3D4F-917A-5B0862BED742}" type="slidenum">
              <a:rPr lang="en-US" smtClean="0"/>
              <a:t>‹#›</a:t>
            </a:fld>
            <a:endParaRPr lang="en-US"/>
          </a:p>
        </p:txBody>
      </p:sp>
    </p:spTree>
    <p:extLst>
      <p:ext uri="{BB962C8B-B14F-4D97-AF65-F5344CB8AC3E}">
        <p14:creationId xmlns:p14="http://schemas.microsoft.com/office/powerpoint/2010/main" val="1829929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BC5F6C5-2E73-FD41-B8F6-D710961EFD69}" type="datetimeFigureOut">
              <a:rPr lang="en-US" smtClean="0"/>
              <a:t>4/25/2018</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462035" y="2678108"/>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36D41F1-50EA-3D4F-917A-5B0862BED742}" type="slidenum">
              <a:rPr lang="en-US" smtClean="0"/>
              <a:t>‹#›</a:t>
            </a:fld>
            <a:endParaRPr lang="en-US"/>
          </a:p>
        </p:txBody>
      </p:sp>
      <p:pic>
        <p:nvPicPr>
          <p:cNvPr id="7" name="Picture 6" descr="UCLAAnderson_AlumniNetwork_PMScoated.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50635" y="237308"/>
            <a:ext cx="1152921" cy="306564"/>
          </a:xfrm>
          <a:prstGeom prst="rect">
            <a:avLst/>
          </a:prstGeom>
        </p:spPr>
      </p:pic>
      <p:pic>
        <p:nvPicPr>
          <p:cNvPr id="8" name="Picture 7"/>
          <p:cNvPicPr>
            <a:picLocks noChangeAspect="1"/>
          </p:cNvPicPr>
          <p:nvPr userDrawn="1"/>
        </p:nvPicPr>
        <p:blipFill>
          <a:blip r:embed="rId14"/>
          <a:stretch>
            <a:fillRect/>
          </a:stretch>
        </p:blipFill>
        <p:spPr>
          <a:xfrm>
            <a:off x="-1" y="-1"/>
            <a:ext cx="9219381" cy="893451"/>
          </a:xfrm>
          <a:prstGeom prst="rect">
            <a:avLst/>
          </a:prstGeom>
        </p:spPr>
      </p:pic>
      <p:pic>
        <p:nvPicPr>
          <p:cNvPr id="10" name="Picture 9" descr="UCLAAnderson_AlumniNetwork_knockout.eps"/>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97707" y="238190"/>
            <a:ext cx="1417399" cy="380428"/>
          </a:xfrm>
          <a:prstGeom prst="rect">
            <a:avLst/>
          </a:prstGeom>
        </p:spPr>
      </p:pic>
      <p:pic>
        <p:nvPicPr>
          <p:cNvPr id="9" name="Picture 8" descr="ThinkInTheNextLOGO_Full-KNOCKOUT_WEB.png"/>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6632998" y="168485"/>
            <a:ext cx="2353562" cy="535125"/>
          </a:xfrm>
          <a:prstGeom prst="rect">
            <a:avLst/>
          </a:prstGeom>
        </p:spPr>
      </p:pic>
    </p:spTree>
    <p:extLst>
      <p:ext uri="{BB962C8B-B14F-4D97-AF65-F5344CB8AC3E}">
        <p14:creationId xmlns:p14="http://schemas.microsoft.com/office/powerpoint/2010/main" val="44600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457" y="1317837"/>
            <a:ext cx="9049543" cy="1002290"/>
          </a:xfrm>
        </p:spPr>
        <p:txBody>
          <a:bodyPr>
            <a:normAutofit fontScale="90000"/>
          </a:bodyPr>
          <a:lstStyle/>
          <a:p>
            <a:r>
              <a:rPr lang="en-US" sz="3000" dirty="0" smtClean="0">
                <a:solidFill>
                  <a:schemeClr val="tx2">
                    <a:lumMod val="60000"/>
                    <a:lumOff val="40000"/>
                  </a:schemeClr>
                </a:solidFill>
              </a:rPr>
              <a:t>RE-THINKING </a:t>
            </a:r>
            <a:r>
              <a:rPr lang="en-US" sz="3000" i="1" dirty="0" smtClean="0">
                <a:solidFill>
                  <a:schemeClr val="tx2">
                    <a:lumMod val="60000"/>
                    <a:lumOff val="40000"/>
                  </a:schemeClr>
                </a:solidFill>
              </a:rPr>
              <a:t>NETWORKING</a:t>
            </a:r>
            <a:r>
              <a:rPr lang="en-US" sz="3000" dirty="0" smtClean="0">
                <a:solidFill>
                  <a:schemeClr val="accent1">
                    <a:lumMod val="60000"/>
                    <a:lumOff val="40000"/>
                  </a:schemeClr>
                </a:solidFill>
              </a:rPr>
              <a:t>: </a:t>
            </a:r>
            <a:r>
              <a:rPr lang="en-US" sz="3000" dirty="0" smtClean="0">
                <a:solidFill>
                  <a:schemeClr val="tx2">
                    <a:lumMod val="60000"/>
                    <a:lumOff val="40000"/>
                  </a:schemeClr>
                </a:solidFill>
              </a:rPr>
              <a:t/>
            </a:r>
            <a:br>
              <a:rPr lang="en-US" sz="3000" dirty="0" smtClean="0">
                <a:solidFill>
                  <a:schemeClr val="tx2">
                    <a:lumMod val="60000"/>
                    <a:lumOff val="40000"/>
                  </a:schemeClr>
                </a:solidFill>
              </a:rPr>
            </a:br>
            <a:r>
              <a:rPr lang="en-US" sz="3000" dirty="0" smtClean="0">
                <a:solidFill>
                  <a:schemeClr val="tx2">
                    <a:lumMod val="60000"/>
                    <a:lumOff val="40000"/>
                  </a:schemeClr>
                </a:solidFill>
              </a:rPr>
              <a:t>HOW </a:t>
            </a:r>
            <a:r>
              <a:rPr lang="en-US" sz="3000" u="sng" dirty="0" smtClean="0">
                <a:solidFill>
                  <a:schemeClr val="tx2">
                    <a:lumMod val="60000"/>
                    <a:lumOff val="40000"/>
                  </a:schemeClr>
                </a:solidFill>
              </a:rPr>
              <a:t>ANYONE</a:t>
            </a:r>
            <a:r>
              <a:rPr lang="en-US" sz="3000" dirty="0" smtClean="0">
                <a:solidFill>
                  <a:schemeClr val="tx2">
                    <a:lumMod val="60000"/>
                    <a:lumOff val="40000"/>
                  </a:schemeClr>
                </a:solidFill>
              </a:rPr>
              <a:t> CAN NETWORK SUCCESSFULLY</a:t>
            </a:r>
            <a:endParaRPr lang="en-US" sz="3000" dirty="0">
              <a:solidFill>
                <a:schemeClr val="tx2">
                  <a:lumMod val="60000"/>
                  <a:lumOff val="40000"/>
                </a:schemeClr>
              </a:solidFill>
            </a:endParaRPr>
          </a:p>
        </p:txBody>
      </p:sp>
      <p:sp>
        <p:nvSpPr>
          <p:cNvPr id="5" name="Subtitle 2"/>
          <p:cNvSpPr txBox="1">
            <a:spLocks/>
          </p:cNvSpPr>
          <p:nvPr/>
        </p:nvSpPr>
        <p:spPr>
          <a:xfrm>
            <a:off x="0" y="2525409"/>
            <a:ext cx="9144000" cy="58168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800" i="1" dirty="0" smtClean="0">
                <a:solidFill>
                  <a:srgbClr val="558ED5"/>
                </a:solidFill>
              </a:rPr>
              <a:t>PRESENTED TO:</a:t>
            </a:r>
          </a:p>
          <a:p>
            <a:pPr marL="0" indent="0" algn="ctr">
              <a:buNone/>
            </a:pPr>
            <a:endParaRPr lang="en-US" sz="1800" dirty="0" smtClean="0">
              <a:solidFill>
                <a:srgbClr val="558ED5"/>
              </a:solidFill>
            </a:endParaRPr>
          </a:p>
          <a:p>
            <a:pPr marL="0" indent="0" algn="ctr">
              <a:buNone/>
            </a:pPr>
            <a:endParaRPr lang="en-US" sz="1800" dirty="0">
              <a:solidFill>
                <a:srgbClr val="558ED5"/>
              </a:solidFill>
            </a:endParaRPr>
          </a:p>
        </p:txBody>
      </p:sp>
      <p:cxnSp>
        <p:nvCxnSpPr>
          <p:cNvPr id="8" name="Straight Connector 7"/>
          <p:cNvCxnSpPr/>
          <p:nvPr/>
        </p:nvCxnSpPr>
        <p:spPr>
          <a:xfrm>
            <a:off x="824188" y="2471850"/>
            <a:ext cx="7396640" cy="0"/>
          </a:xfrm>
          <a:prstGeom prst="line">
            <a:avLst/>
          </a:prstGeom>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187532" y="3740727"/>
            <a:ext cx="6840187" cy="1600438"/>
          </a:xfrm>
          <a:prstGeom prst="rect">
            <a:avLst/>
          </a:prstGeom>
          <a:noFill/>
        </p:spPr>
        <p:txBody>
          <a:bodyPr wrap="square" rtlCol="0">
            <a:spAutoFit/>
          </a:bodyPr>
          <a:lstStyle/>
          <a:p>
            <a:pPr algn="ctr"/>
            <a:r>
              <a:rPr lang="en-US" sz="1600" b="1" dirty="0" smtClean="0">
                <a:solidFill>
                  <a:srgbClr val="558ED5"/>
                </a:solidFill>
              </a:rPr>
              <a:t>April 25, 2018</a:t>
            </a:r>
          </a:p>
          <a:p>
            <a:pPr algn="ctr"/>
            <a:endParaRPr lang="en-US" sz="1600" b="1" dirty="0" smtClean="0">
              <a:solidFill>
                <a:srgbClr val="558ED5"/>
              </a:solidFill>
            </a:endParaRPr>
          </a:p>
          <a:p>
            <a:pPr algn="ctr"/>
            <a:r>
              <a:rPr lang="en-US" sz="1600" b="1" dirty="0" smtClean="0">
                <a:solidFill>
                  <a:srgbClr val="558ED5"/>
                </a:solidFill>
              </a:rPr>
              <a:t>Presented by: </a:t>
            </a:r>
          </a:p>
          <a:p>
            <a:pPr algn="ctr"/>
            <a:r>
              <a:rPr lang="en-US" sz="1600" b="1" dirty="0" smtClean="0">
                <a:solidFill>
                  <a:srgbClr val="558ED5"/>
                </a:solidFill>
              </a:rPr>
              <a:t>David Cooley</a:t>
            </a:r>
            <a:endParaRPr lang="en-US" sz="1600" dirty="0" smtClean="0">
              <a:solidFill>
                <a:srgbClr val="558ED5"/>
              </a:solidFill>
            </a:endParaRPr>
          </a:p>
          <a:p>
            <a:pPr algn="ctr"/>
            <a:r>
              <a:rPr lang="en-US" sz="1600" dirty="0" smtClean="0">
                <a:solidFill>
                  <a:srgbClr val="558ED5"/>
                </a:solidFill>
              </a:rPr>
              <a:t>Director </a:t>
            </a:r>
            <a:r>
              <a:rPr lang="en-US" sz="1600" dirty="0">
                <a:solidFill>
                  <a:srgbClr val="558ED5"/>
                </a:solidFill>
              </a:rPr>
              <a:t>of Alumni Career </a:t>
            </a:r>
            <a:r>
              <a:rPr lang="en-US" sz="1600" dirty="0" smtClean="0">
                <a:solidFill>
                  <a:srgbClr val="558ED5"/>
                </a:solidFill>
              </a:rPr>
              <a:t>Services,  UCLA Anderson, Office of Alumni Relations</a:t>
            </a:r>
            <a:endParaRPr lang="en-US" sz="1600" dirty="0">
              <a:solidFill>
                <a:srgbClr val="558ED5"/>
              </a:solidFill>
            </a:endParaRPr>
          </a:p>
          <a:p>
            <a:endParaRPr lang="en-US" dirty="0"/>
          </a:p>
        </p:txBody>
      </p:sp>
      <p:pic>
        <p:nvPicPr>
          <p:cNvPr id="7" name="Picture 6" descr="C:\Users\pmcdonald\AppData\Local\Microsoft\Windows\Temporary Internet Files\Content.Outlook\65MXZ17L\UCLA_AMG_LOGO REVISED (002).jpg"/>
          <p:cNvPicPr/>
          <p:nvPr/>
        </p:nvPicPr>
        <p:blipFill>
          <a:blip r:embed="rId2">
            <a:extLst>
              <a:ext uri="{28A0092B-C50C-407E-A947-70E740481C1C}">
                <a14:useLocalDpi xmlns:a14="http://schemas.microsoft.com/office/drawing/2010/main" val="0"/>
              </a:ext>
            </a:extLst>
          </a:blip>
          <a:srcRect/>
          <a:stretch>
            <a:fillRect/>
          </a:stretch>
        </p:blipFill>
        <p:spPr bwMode="auto">
          <a:xfrm>
            <a:off x="3187277" y="2953760"/>
            <a:ext cx="2863901" cy="867522"/>
          </a:xfrm>
          <a:prstGeom prst="rect">
            <a:avLst/>
          </a:prstGeom>
          <a:noFill/>
          <a:ln>
            <a:noFill/>
          </a:ln>
        </p:spPr>
      </p:pic>
    </p:spTree>
    <p:extLst>
      <p:ext uri="{BB962C8B-B14F-4D97-AF65-F5344CB8AC3E}">
        <p14:creationId xmlns:p14="http://schemas.microsoft.com/office/powerpoint/2010/main" val="3531819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5773" y="827092"/>
            <a:ext cx="7772400" cy="1002290"/>
          </a:xfrm>
        </p:spPr>
        <p:txBody>
          <a:bodyPr>
            <a:normAutofit/>
          </a:bodyPr>
          <a:lstStyle/>
          <a:p>
            <a:pPr algn="l"/>
            <a:r>
              <a:rPr lang="en-US" sz="2000" dirty="0" smtClean="0">
                <a:solidFill>
                  <a:schemeClr val="tx2">
                    <a:lumMod val="60000"/>
                    <a:lumOff val="40000"/>
                  </a:schemeClr>
                </a:solidFill>
              </a:rPr>
              <a:t>Recommended Reading </a:t>
            </a:r>
            <a:endParaRPr lang="en-US" sz="2000" dirty="0">
              <a:solidFill>
                <a:schemeClr val="tx2">
                  <a:lumMod val="60000"/>
                  <a:lumOff val="40000"/>
                </a:schemeClr>
              </a:solidFill>
            </a:endParaRPr>
          </a:p>
        </p:txBody>
      </p:sp>
      <p:sp>
        <p:nvSpPr>
          <p:cNvPr id="3" name="Subtitle 2"/>
          <p:cNvSpPr>
            <a:spLocks noGrp="1"/>
          </p:cNvSpPr>
          <p:nvPr>
            <p:ph type="subTitle" idx="1"/>
          </p:nvPr>
        </p:nvSpPr>
        <p:spPr>
          <a:xfrm>
            <a:off x="3201417" y="5960030"/>
            <a:ext cx="8071831" cy="1696585"/>
          </a:xfrm>
        </p:spPr>
        <p:txBody>
          <a:bodyPr>
            <a:normAutofit/>
          </a:bodyPr>
          <a:lstStyle/>
          <a:p>
            <a:pPr algn="l"/>
            <a:endParaRPr lang="en-US" sz="1800" dirty="0" smtClean="0">
              <a:solidFill>
                <a:srgbClr val="558ED5"/>
              </a:solidFill>
            </a:endParaRPr>
          </a:p>
        </p:txBody>
      </p:sp>
      <p:cxnSp>
        <p:nvCxnSpPr>
          <p:cNvPr id="5" name="Straight Connector 4"/>
          <p:cNvCxnSpPr/>
          <p:nvPr/>
        </p:nvCxnSpPr>
        <p:spPr>
          <a:xfrm>
            <a:off x="645773" y="1611096"/>
            <a:ext cx="7396640" cy="0"/>
          </a:xfrm>
          <a:prstGeom prst="line">
            <a:avLst/>
          </a:prstGeom>
          <a:ln/>
        </p:spPr>
        <p:style>
          <a:lnRef idx="1">
            <a:schemeClr val="accent1"/>
          </a:lnRef>
          <a:fillRef idx="0">
            <a:schemeClr val="accent1"/>
          </a:fillRef>
          <a:effectRef idx="0">
            <a:schemeClr val="accent1"/>
          </a:effectRef>
          <a:fontRef idx="minor">
            <a:schemeClr val="tx1"/>
          </a:fontRef>
        </p:style>
      </p:cxnSp>
      <p:pic>
        <p:nvPicPr>
          <p:cNvPr id="1026" name="Picture 2" descr="https://images-na.ssl-images-amazon.com/images/I/41W99YRt16L._SX331_BO1,204,203,2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6489" y="1829382"/>
            <a:ext cx="1649353" cy="247154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images-na.ssl-images-amazon.com/images/I/51dIvrfa%2BHL._SX329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8820" y="1887169"/>
            <a:ext cx="1577023" cy="237744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178138" y="4405746"/>
            <a:ext cx="2493818" cy="307777"/>
          </a:xfrm>
          <a:prstGeom prst="rect">
            <a:avLst/>
          </a:prstGeom>
          <a:noFill/>
        </p:spPr>
        <p:txBody>
          <a:bodyPr wrap="square" rtlCol="0">
            <a:spAutoFit/>
          </a:bodyPr>
          <a:lstStyle/>
          <a:p>
            <a:r>
              <a:rPr lang="en-US" sz="1400" dirty="0" smtClean="0"/>
              <a:t>Publishing date: May 1, 2018</a:t>
            </a:r>
            <a:endParaRPr lang="en-US" sz="1400" dirty="0"/>
          </a:p>
        </p:txBody>
      </p:sp>
      <p:pic>
        <p:nvPicPr>
          <p:cNvPr id="6" name="Picture 2" descr="https://images-na.ssl-images-amazon.com/images/I/51A7aj%2Bbg9L._SX332_BO1,204,203,200_.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9013" y="1887169"/>
            <a:ext cx="1645920" cy="2459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679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5773" y="827092"/>
            <a:ext cx="7772400" cy="1002290"/>
          </a:xfrm>
        </p:spPr>
        <p:txBody>
          <a:bodyPr>
            <a:normAutofit/>
          </a:bodyPr>
          <a:lstStyle/>
          <a:p>
            <a:pPr algn="l"/>
            <a:r>
              <a:rPr lang="en-US" sz="2000" dirty="0" smtClean="0">
                <a:solidFill>
                  <a:schemeClr val="tx2">
                    <a:lumMod val="60000"/>
                    <a:lumOff val="40000"/>
                  </a:schemeClr>
                </a:solidFill>
              </a:rPr>
              <a:t>INFORMATIONAL INTERVIEWS ARE: </a:t>
            </a:r>
            <a:endParaRPr lang="en-US" sz="2000" dirty="0">
              <a:solidFill>
                <a:schemeClr val="tx2">
                  <a:lumMod val="60000"/>
                  <a:lumOff val="40000"/>
                </a:schemeClr>
              </a:solidFill>
            </a:endParaRPr>
          </a:p>
        </p:txBody>
      </p:sp>
      <p:sp>
        <p:nvSpPr>
          <p:cNvPr id="3" name="Subtitle 2"/>
          <p:cNvSpPr>
            <a:spLocks noGrp="1"/>
          </p:cNvSpPr>
          <p:nvPr>
            <p:ph type="subTitle" idx="1"/>
          </p:nvPr>
        </p:nvSpPr>
        <p:spPr>
          <a:xfrm>
            <a:off x="589960" y="1761491"/>
            <a:ext cx="8071831" cy="3262668"/>
          </a:xfrm>
        </p:spPr>
        <p:txBody>
          <a:bodyPr>
            <a:normAutofit fontScale="55000" lnSpcReduction="20000"/>
          </a:bodyPr>
          <a:lstStyle/>
          <a:p>
            <a:pPr algn="l"/>
            <a:endParaRPr lang="en-US" sz="1800" dirty="0" smtClean="0">
              <a:solidFill>
                <a:srgbClr val="558ED5"/>
              </a:solidFill>
            </a:endParaRPr>
          </a:p>
          <a:p>
            <a:pPr algn="l"/>
            <a:endParaRPr lang="en-US" sz="1800" dirty="0">
              <a:solidFill>
                <a:schemeClr val="tx2">
                  <a:lumMod val="60000"/>
                  <a:lumOff val="40000"/>
                </a:schemeClr>
              </a:solidFill>
            </a:endParaRPr>
          </a:p>
          <a:p>
            <a:pPr marL="457200" lvl="0" indent="-457200" algn="l">
              <a:buFont typeface="Arial" panose="020B0604020202020204" pitchFamily="34" charset="0"/>
              <a:buChar char="•"/>
            </a:pPr>
            <a:r>
              <a:rPr lang="en-US" dirty="0">
                <a:solidFill>
                  <a:schemeClr val="tx2">
                    <a:lumMod val="60000"/>
                    <a:lumOff val="40000"/>
                  </a:schemeClr>
                </a:solidFill>
              </a:rPr>
              <a:t>An opportunity to obtain </a:t>
            </a:r>
            <a:r>
              <a:rPr lang="en-US" dirty="0" smtClean="0">
                <a:solidFill>
                  <a:schemeClr val="tx2">
                    <a:lumMod val="60000"/>
                    <a:lumOff val="40000"/>
                  </a:schemeClr>
                </a:solidFill>
              </a:rPr>
              <a:t>more information, feedback </a:t>
            </a:r>
            <a:r>
              <a:rPr lang="en-US" dirty="0">
                <a:solidFill>
                  <a:schemeClr val="tx2">
                    <a:lumMod val="60000"/>
                    <a:lumOff val="40000"/>
                  </a:schemeClr>
                </a:solidFill>
              </a:rPr>
              <a:t>and an “insider” perspective about a particular career, position or company </a:t>
            </a:r>
            <a:r>
              <a:rPr lang="en-US" dirty="0" smtClean="0">
                <a:solidFill>
                  <a:schemeClr val="tx2">
                    <a:lumMod val="60000"/>
                    <a:lumOff val="40000"/>
                  </a:schemeClr>
                </a:solidFill>
              </a:rPr>
              <a:t>or role within UCLA  and </a:t>
            </a:r>
            <a:r>
              <a:rPr lang="en-US" dirty="0">
                <a:solidFill>
                  <a:schemeClr val="tx2">
                    <a:lumMod val="60000"/>
                    <a:lumOff val="40000"/>
                  </a:schemeClr>
                </a:solidFill>
              </a:rPr>
              <a:t>what it takes to be successful in that field or role.  </a:t>
            </a:r>
            <a:endParaRPr lang="en-US" dirty="0" smtClean="0">
              <a:solidFill>
                <a:schemeClr val="tx2">
                  <a:lumMod val="60000"/>
                  <a:lumOff val="40000"/>
                </a:schemeClr>
              </a:solidFill>
            </a:endParaRPr>
          </a:p>
          <a:p>
            <a:pPr marL="457200" lvl="0" indent="-457200" algn="l">
              <a:buFont typeface="Arial" panose="020B0604020202020204" pitchFamily="34" charset="0"/>
              <a:buChar char="•"/>
            </a:pPr>
            <a:r>
              <a:rPr lang="en-US" dirty="0" smtClean="0">
                <a:solidFill>
                  <a:schemeClr val="tx2">
                    <a:lumMod val="60000"/>
                    <a:lumOff val="40000"/>
                  </a:schemeClr>
                </a:solidFill>
              </a:rPr>
              <a:t>These </a:t>
            </a:r>
            <a:r>
              <a:rPr lang="en-US" dirty="0">
                <a:solidFill>
                  <a:schemeClr val="tx2">
                    <a:lumMod val="60000"/>
                    <a:lumOff val="40000"/>
                  </a:schemeClr>
                </a:solidFill>
              </a:rPr>
              <a:t>conversations will help position you competitively for a job interview or other networking conversations with others </a:t>
            </a:r>
            <a:r>
              <a:rPr lang="en-US" dirty="0" smtClean="0">
                <a:solidFill>
                  <a:schemeClr val="tx2">
                    <a:lumMod val="60000"/>
                    <a:lumOff val="40000"/>
                  </a:schemeClr>
                </a:solidFill>
              </a:rPr>
              <a:t>in UCLA – or at a company</a:t>
            </a:r>
          </a:p>
          <a:p>
            <a:pPr marL="457200" lvl="0" indent="-457200" algn="l">
              <a:buFont typeface="Arial" panose="020B0604020202020204" pitchFamily="34" charset="0"/>
              <a:buChar char="•"/>
            </a:pPr>
            <a:r>
              <a:rPr lang="en-US" dirty="0" smtClean="0">
                <a:solidFill>
                  <a:schemeClr val="tx2">
                    <a:lumMod val="60000"/>
                    <a:lumOff val="40000"/>
                  </a:schemeClr>
                </a:solidFill>
              </a:rPr>
              <a:t>A </a:t>
            </a:r>
            <a:r>
              <a:rPr lang="en-US" dirty="0">
                <a:solidFill>
                  <a:schemeClr val="tx2">
                    <a:lumMod val="60000"/>
                    <a:lumOff val="40000"/>
                  </a:schemeClr>
                </a:solidFill>
              </a:rPr>
              <a:t>chance to make a strong impression to an </a:t>
            </a:r>
            <a:r>
              <a:rPr lang="en-US" dirty="0" smtClean="0">
                <a:solidFill>
                  <a:schemeClr val="tx2">
                    <a:lumMod val="60000"/>
                    <a:lumOff val="40000"/>
                  </a:schemeClr>
                </a:solidFill>
              </a:rPr>
              <a:t>industry or UCLA </a:t>
            </a:r>
            <a:r>
              <a:rPr lang="en-US" dirty="0">
                <a:solidFill>
                  <a:schemeClr val="tx2">
                    <a:lumMod val="60000"/>
                    <a:lumOff val="40000"/>
                  </a:schemeClr>
                </a:solidFill>
              </a:rPr>
              <a:t>contact or colleague that might lead to potential referrals or opportunities in the </a:t>
            </a:r>
            <a:r>
              <a:rPr lang="en-US" dirty="0" smtClean="0">
                <a:solidFill>
                  <a:schemeClr val="tx2">
                    <a:lumMod val="60000"/>
                    <a:lumOff val="40000"/>
                  </a:schemeClr>
                </a:solidFill>
              </a:rPr>
              <a:t>future.</a:t>
            </a:r>
          </a:p>
          <a:p>
            <a:pPr marL="457200" lvl="0" indent="-457200" algn="l">
              <a:buFont typeface="Arial" panose="020B0604020202020204" pitchFamily="34" charset="0"/>
              <a:buChar char="•"/>
            </a:pPr>
            <a:r>
              <a:rPr lang="en-US" dirty="0" smtClean="0">
                <a:solidFill>
                  <a:schemeClr val="tx2">
                    <a:lumMod val="60000"/>
                    <a:lumOff val="40000"/>
                  </a:schemeClr>
                </a:solidFill>
              </a:rPr>
              <a:t>A </a:t>
            </a:r>
            <a:r>
              <a:rPr lang="en-US" dirty="0">
                <a:solidFill>
                  <a:schemeClr val="tx2">
                    <a:lumMod val="60000"/>
                    <a:lumOff val="40000"/>
                  </a:schemeClr>
                </a:solidFill>
              </a:rPr>
              <a:t>crucial and highly effective way to expand your professional network by significantly increasing the number of professional contacts whom you know and who know </a:t>
            </a:r>
            <a:r>
              <a:rPr lang="en-US" dirty="0" smtClean="0">
                <a:solidFill>
                  <a:schemeClr val="tx2">
                    <a:lumMod val="60000"/>
                    <a:lumOff val="40000"/>
                  </a:schemeClr>
                </a:solidFill>
              </a:rPr>
              <a:t>you – who you have made a great impression with</a:t>
            </a:r>
          </a:p>
          <a:p>
            <a:pPr marL="457200" lvl="0" indent="-457200" algn="l">
              <a:buFont typeface="Arial" panose="020B0604020202020204" pitchFamily="34" charset="0"/>
              <a:buChar char="•"/>
            </a:pPr>
            <a:r>
              <a:rPr lang="en-US" dirty="0" smtClean="0">
                <a:solidFill>
                  <a:schemeClr val="tx2">
                    <a:lumMod val="60000"/>
                    <a:lumOff val="40000"/>
                  </a:schemeClr>
                </a:solidFill>
              </a:rPr>
              <a:t>Most importantly: An opportunity to make new friend!</a:t>
            </a:r>
            <a:endParaRPr lang="en-US" dirty="0">
              <a:solidFill>
                <a:schemeClr val="tx2">
                  <a:lumMod val="60000"/>
                  <a:lumOff val="40000"/>
                </a:schemeClr>
              </a:solidFill>
            </a:endParaRPr>
          </a:p>
          <a:p>
            <a:pPr algn="l"/>
            <a:endParaRPr lang="en-US" sz="1800" dirty="0" smtClean="0">
              <a:solidFill>
                <a:srgbClr val="558ED5"/>
              </a:solidFill>
            </a:endParaRPr>
          </a:p>
        </p:txBody>
      </p:sp>
      <p:cxnSp>
        <p:nvCxnSpPr>
          <p:cNvPr id="5" name="Straight Connector 4"/>
          <p:cNvCxnSpPr/>
          <p:nvPr/>
        </p:nvCxnSpPr>
        <p:spPr>
          <a:xfrm>
            <a:off x="645773" y="1611096"/>
            <a:ext cx="7396640" cy="0"/>
          </a:xfrm>
          <a:prstGeom prst="line">
            <a:avLst/>
          </a:prstGeo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250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5773" y="827092"/>
            <a:ext cx="7772400" cy="1002290"/>
          </a:xfrm>
        </p:spPr>
        <p:txBody>
          <a:bodyPr>
            <a:normAutofit/>
          </a:bodyPr>
          <a:lstStyle/>
          <a:p>
            <a:pPr algn="l"/>
            <a:r>
              <a:rPr lang="en-US" sz="2000" dirty="0" smtClean="0">
                <a:solidFill>
                  <a:schemeClr val="tx2">
                    <a:lumMod val="60000"/>
                    <a:lumOff val="40000"/>
                  </a:schemeClr>
                </a:solidFill>
              </a:rPr>
              <a:t>INFORMATIONAL INTERVIEWS ARE </a:t>
            </a:r>
            <a:r>
              <a:rPr lang="en-US" sz="2000" i="1" u="sng" dirty="0" smtClean="0">
                <a:solidFill>
                  <a:schemeClr val="tx2">
                    <a:lumMod val="60000"/>
                    <a:lumOff val="40000"/>
                  </a:schemeClr>
                </a:solidFill>
              </a:rPr>
              <a:t>NOT</a:t>
            </a:r>
            <a:r>
              <a:rPr lang="en-US" sz="2000" dirty="0" smtClean="0">
                <a:solidFill>
                  <a:schemeClr val="tx2">
                    <a:lumMod val="60000"/>
                    <a:lumOff val="40000"/>
                  </a:schemeClr>
                </a:solidFill>
              </a:rPr>
              <a:t>: </a:t>
            </a:r>
            <a:endParaRPr lang="en-US" sz="2000" dirty="0">
              <a:solidFill>
                <a:schemeClr val="tx2">
                  <a:lumMod val="60000"/>
                  <a:lumOff val="40000"/>
                </a:schemeClr>
              </a:solidFill>
            </a:endParaRPr>
          </a:p>
        </p:txBody>
      </p:sp>
      <p:sp>
        <p:nvSpPr>
          <p:cNvPr id="3" name="Subtitle 2"/>
          <p:cNvSpPr>
            <a:spLocks noGrp="1"/>
          </p:cNvSpPr>
          <p:nvPr>
            <p:ph type="subTitle" idx="1"/>
          </p:nvPr>
        </p:nvSpPr>
        <p:spPr>
          <a:xfrm>
            <a:off x="589960" y="1761491"/>
            <a:ext cx="8071831" cy="3262668"/>
          </a:xfrm>
        </p:spPr>
        <p:txBody>
          <a:bodyPr>
            <a:normAutofit fontScale="70000" lnSpcReduction="20000"/>
          </a:bodyPr>
          <a:lstStyle/>
          <a:p>
            <a:pPr algn="l"/>
            <a:endParaRPr lang="en-US" sz="1800" dirty="0" smtClean="0">
              <a:solidFill>
                <a:srgbClr val="558ED5"/>
              </a:solidFill>
            </a:endParaRPr>
          </a:p>
          <a:p>
            <a:pPr marL="285750" indent="-285750" algn="l">
              <a:buFont typeface="Arial" panose="020B0604020202020204" pitchFamily="34" charset="0"/>
              <a:buChar char="•"/>
            </a:pPr>
            <a:endParaRPr lang="en-US" sz="1800" dirty="0">
              <a:solidFill>
                <a:schemeClr val="tx1"/>
              </a:solidFill>
            </a:endParaRPr>
          </a:p>
          <a:p>
            <a:pPr marL="457200" lvl="0" indent="-457200" algn="l">
              <a:buFont typeface="Arial" panose="020B0604020202020204" pitchFamily="34" charset="0"/>
              <a:buChar char="•"/>
            </a:pPr>
            <a:r>
              <a:rPr lang="en-US" dirty="0">
                <a:solidFill>
                  <a:schemeClr val="tx2">
                    <a:lumMod val="60000"/>
                    <a:lumOff val="40000"/>
                  </a:schemeClr>
                </a:solidFill>
              </a:rPr>
              <a:t>The time to ask for a job.  If you start the conversation by asking your contact if they know of any job opportunities, you may immediately lose their interest</a:t>
            </a:r>
            <a:r>
              <a:rPr lang="en-US" dirty="0" smtClean="0">
                <a:solidFill>
                  <a:schemeClr val="tx2">
                    <a:lumMod val="60000"/>
                    <a:lumOff val="40000"/>
                  </a:schemeClr>
                </a:solidFill>
              </a:rPr>
              <a:t>.</a:t>
            </a:r>
          </a:p>
          <a:p>
            <a:pPr marL="457200" lvl="0" indent="-457200" algn="l">
              <a:buFont typeface="Arial" panose="020B0604020202020204" pitchFamily="34" charset="0"/>
              <a:buChar char="•"/>
            </a:pPr>
            <a:r>
              <a:rPr lang="en-US" dirty="0" smtClean="0">
                <a:solidFill>
                  <a:schemeClr val="tx2">
                    <a:lumMod val="60000"/>
                    <a:lumOff val="40000"/>
                  </a:schemeClr>
                </a:solidFill>
              </a:rPr>
              <a:t>A </a:t>
            </a:r>
            <a:r>
              <a:rPr lang="en-US" dirty="0">
                <a:solidFill>
                  <a:schemeClr val="tx2">
                    <a:lumMod val="60000"/>
                    <a:lumOff val="40000"/>
                  </a:schemeClr>
                </a:solidFill>
              </a:rPr>
              <a:t>job interview.  Don’t push too hard on selling your individual strengths, or why you would be a great fit </a:t>
            </a:r>
            <a:r>
              <a:rPr lang="en-US" dirty="0" smtClean="0">
                <a:solidFill>
                  <a:schemeClr val="tx2">
                    <a:lumMod val="60000"/>
                    <a:lumOff val="40000"/>
                  </a:schemeClr>
                </a:solidFill>
              </a:rPr>
              <a:t>with their department.  </a:t>
            </a:r>
          </a:p>
          <a:p>
            <a:pPr marL="457200" lvl="0" indent="-457200" algn="l">
              <a:buFont typeface="Arial" panose="020B0604020202020204" pitchFamily="34" charset="0"/>
              <a:buChar char="•"/>
            </a:pPr>
            <a:r>
              <a:rPr lang="en-US" dirty="0" smtClean="0">
                <a:solidFill>
                  <a:schemeClr val="tx2">
                    <a:lumMod val="60000"/>
                    <a:lumOff val="40000"/>
                  </a:schemeClr>
                </a:solidFill>
              </a:rPr>
              <a:t>This </a:t>
            </a:r>
            <a:r>
              <a:rPr lang="en-US" dirty="0">
                <a:solidFill>
                  <a:schemeClr val="tx2">
                    <a:lumMod val="60000"/>
                    <a:lumOff val="40000"/>
                  </a:schemeClr>
                </a:solidFill>
              </a:rPr>
              <a:t>isn’t the time for the hard sell; however, you can strategically talk about your key strengths, experiences if asked or if opportunity arises.  </a:t>
            </a:r>
          </a:p>
          <a:p>
            <a:pPr algn="l"/>
            <a:endParaRPr lang="en-US" sz="1800" dirty="0" smtClean="0">
              <a:solidFill>
                <a:srgbClr val="558ED5"/>
              </a:solidFill>
            </a:endParaRPr>
          </a:p>
        </p:txBody>
      </p:sp>
      <p:cxnSp>
        <p:nvCxnSpPr>
          <p:cNvPr id="5" name="Straight Connector 4"/>
          <p:cNvCxnSpPr/>
          <p:nvPr/>
        </p:nvCxnSpPr>
        <p:spPr>
          <a:xfrm>
            <a:off x="645773" y="1611096"/>
            <a:ext cx="7396640" cy="0"/>
          </a:xfrm>
          <a:prstGeom prst="line">
            <a:avLst/>
          </a:prstGeo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7512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9960" y="716730"/>
            <a:ext cx="7772400" cy="1002290"/>
          </a:xfrm>
        </p:spPr>
        <p:txBody>
          <a:bodyPr>
            <a:normAutofit/>
          </a:bodyPr>
          <a:lstStyle/>
          <a:p>
            <a:pPr algn="l"/>
            <a:r>
              <a:rPr lang="en-US" sz="2400" dirty="0" smtClean="0">
                <a:solidFill>
                  <a:schemeClr val="tx2">
                    <a:lumMod val="60000"/>
                    <a:lumOff val="40000"/>
                  </a:schemeClr>
                </a:solidFill>
              </a:rPr>
              <a:t>THE LIKEABILITY FACTOR – MAKING A GREAT IMPRESSION</a:t>
            </a:r>
            <a:endParaRPr lang="en-US" sz="2400" dirty="0">
              <a:solidFill>
                <a:schemeClr val="tx2">
                  <a:lumMod val="60000"/>
                  <a:lumOff val="40000"/>
                </a:schemeClr>
              </a:solidFill>
            </a:endParaRPr>
          </a:p>
        </p:txBody>
      </p:sp>
      <p:sp>
        <p:nvSpPr>
          <p:cNvPr id="3" name="Subtitle 2"/>
          <p:cNvSpPr>
            <a:spLocks noGrp="1"/>
          </p:cNvSpPr>
          <p:nvPr>
            <p:ph type="subTitle" idx="1"/>
          </p:nvPr>
        </p:nvSpPr>
        <p:spPr>
          <a:xfrm>
            <a:off x="589960" y="1761491"/>
            <a:ext cx="8071831" cy="3262668"/>
          </a:xfrm>
        </p:spPr>
        <p:txBody>
          <a:bodyPr>
            <a:normAutofit fontScale="70000" lnSpcReduction="20000"/>
          </a:bodyPr>
          <a:lstStyle/>
          <a:p>
            <a:pPr marL="457200" indent="-457200" algn="l">
              <a:buFont typeface="Arial" panose="020B0604020202020204" pitchFamily="34" charset="0"/>
              <a:buChar char="•"/>
            </a:pPr>
            <a:r>
              <a:rPr lang="en-US" dirty="0" smtClean="0">
                <a:solidFill>
                  <a:schemeClr val="tx2">
                    <a:lumMod val="60000"/>
                    <a:lumOff val="40000"/>
                  </a:schemeClr>
                </a:solidFill>
              </a:rPr>
              <a:t>What is likeability so important?</a:t>
            </a:r>
            <a:endParaRPr lang="en-US" dirty="0">
              <a:solidFill>
                <a:schemeClr val="tx2">
                  <a:lumMod val="60000"/>
                  <a:lumOff val="40000"/>
                </a:schemeClr>
              </a:solidFill>
            </a:endParaRPr>
          </a:p>
          <a:p>
            <a:pPr marL="457200" indent="-457200" algn="l">
              <a:buFont typeface="Arial" panose="020B0604020202020204" pitchFamily="34" charset="0"/>
              <a:buChar char="•"/>
            </a:pPr>
            <a:r>
              <a:rPr lang="en-US" dirty="0" smtClean="0">
                <a:solidFill>
                  <a:schemeClr val="tx2">
                    <a:lumMod val="60000"/>
                    <a:lumOff val="40000"/>
                  </a:schemeClr>
                </a:solidFill>
              </a:rPr>
              <a:t>Show </a:t>
            </a:r>
            <a:r>
              <a:rPr lang="en-US" dirty="0">
                <a:solidFill>
                  <a:schemeClr val="tx2">
                    <a:lumMod val="60000"/>
                    <a:lumOff val="40000"/>
                  </a:schemeClr>
                </a:solidFill>
              </a:rPr>
              <a:t>a genuine interest in the person you are speaking </a:t>
            </a:r>
            <a:r>
              <a:rPr lang="en-US" dirty="0" smtClean="0">
                <a:solidFill>
                  <a:schemeClr val="tx2">
                    <a:lumMod val="60000"/>
                    <a:lumOff val="40000"/>
                  </a:schemeClr>
                </a:solidFill>
              </a:rPr>
              <a:t>with</a:t>
            </a:r>
          </a:p>
          <a:p>
            <a:pPr marL="457200" indent="-457200" algn="l">
              <a:buFont typeface="Arial" panose="020B0604020202020204" pitchFamily="34" charset="0"/>
              <a:buChar char="•"/>
            </a:pPr>
            <a:r>
              <a:rPr lang="en-US" dirty="0" smtClean="0">
                <a:solidFill>
                  <a:schemeClr val="tx2">
                    <a:lumMod val="60000"/>
                    <a:lumOff val="40000"/>
                  </a:schemeClr>
                </a:solidFill>
              </a:rPr>
              <a:t>Smile!</a:t>
            </a:r>
          </a:p>
          <a:p>
            <a:pPr marL="457200" indent="-457200" algn="l">
              <a:buFont typeface="Arial" panose="020B0604020202020204" pitchFamily="34" charset="0"/>
              <a:buChar char="•"/>
            </a:pPr>
            <a:r>
              <a:rPr lang="en-US" dirty="0">
                <a:solidFill>
                  <a:schemeClr val="tx2">
                    <a:lumMod val="60000"/>
                    <a:lumOff val="40000"/>
                  </a:schemeClr>
                </a:solidFill>
              </a:rPr>
              <a:t>A</a:t>
            </a:r>
            <a:r>
              <a:rPr lang="en-US" dirty="0" smtClean="0">
                <a:solidFill>
                  <a:schemeClr val="tx2">
                    <a:lumMod val="60000"/>
                    <a:lumOff val="40000"/>
                  </a:schemeClr>
                </a:solidFill>
              </a:rPr>
              <a:t>sk </a:t>
            </a:r>
            <a:r>
              <a:rPr lang="en-US" dirty="0">
                <a:solidFill>
                  <a:schemeClr val="tx2">
                    <a:lumMod val="60000"/>
                    <a:lumOff val="40000"/>
                  </a:schemeClr>
                </a:solidFill>
              </a:rPr>
              <a:t>compelling questions about them, and have a sense of </a:t>
            </a:r>
            <a:r>
              <a:rPr lang="en-US" dirty="0" smtClean="0">
                <a:solidFill>
                  <a:schemeClr val="tx2">
                    <a:lumMod val="60000"/>
                    <a:lumOff val="40000"/>
                  </a:schemeClr>
                </a:solidFill>
              </a:rPr>
              <a:t>humor</a:t>
            </a:r>
            <a:r>
              <a:rPr lang="en-US" dirty="0">
                <a:solidFill>
                  <a:schemeClr val="tx2">
                    <a:lumMod val="60000"/>
                    <a:lumOff val="40000"/>
                  </a:schemeClr>
                </a:solidFill>
              </a:rPr>
              <a:t> </a:t>
            </a:r>
            <a:r>
              <a:rPr lang="en-US" dirty="0" smtClean="0">
                <a:solidFill>
                  <a:schemeClr val="tx2">
                    <a:lumMod val="60000"/>
                    <a:lumOff val="40000"/>
                  </a:schemeClr>
                </a:solidFill>
              </a:rPr>
              <a:t>about yourself</a:t>
            </a:r>
          </a:p>
          <a:p>
            <a:pPr marL="457200" indent="-457200" algn="l">
              <a:buFont typeface="Arial" panose="020B0604020202020204" pitchFamily="34" charset="0"/>
              <a:buChar char="•"/>
            </a:pPr>
            <a:r>
              <a:rPr lang="en-US" dirty="0" smtClean="0">
                <a:solidFill>
                  <a:schemeClr val="tx2">
                    <a:lumMod val="60000"/>
                    <a:lumOff val="40000"/>
                  </a:schemeClr>
                </a:solidFill>
              </a:rPr>
              <a:t>Be </a:t>
            </a:r>
            <a:r>
              <a:rPr lang="en-US" dirty="0">
                <a:solidFill>
                  <a:schemeClr val="tx2">
                    <a:lumMod val="60000"/>
                    <a:lumOff val="40000"/>
                  </a:schemeClr>
                </a:solidFill>
              </a:rPr>
              <a:t>“real” (i.e., don’t pretend to be one way just to impress them.  It will backfire</a:t>
            </a:r>
            <a:r>
              <a:rPr lang="en-US" dirty="0" smtClean="0">
                <a:solidFill>
                  <a:schemeClr val="tx2">
                    <a:lumMod val="60000"/>
                    <a:lumOff val="40000"/>
                  </a:schemeClr>
                </a:solidFill>
              </a:rPr>
              <a:t>.) The </a:t>
            </a:r>
            <a:r>
              <a:rPr lang="en-US" dirty="0">
                <a:solidFill>
                  <a:schemeClr val="tx2">
                    <a:lumMod val="60000"/>
                    <a:lumOff val="40000"/>
                  </a:schemeClr>
                </a:solidFill>
              </a:rPr>
              <a:t>more “likeable” a person is, the more willing a contact is interested in helping a person.  </a:t>
            </a:r>
          </a:p>
          <a:p>
            <a:pPr algn="l"/>
            <a:endParaRPr lang="en-US" sz="1800" dirty="0" smtClean="0">
              <a:solidFill>
                <a:srgbClr val="558ED5"/>
              </a:solidFill>
            </a:endParaRPr>
          </a:p>
        </p:txBody>
      </p:sp>
      <p:cxnSp>
        <p:nvCxnSpPr>
          <p:cNvPr id="5" name="Straight Connector 4"/>
          <p:cNvCxnSpPr/>
          <p:nvPr/>
        </p:nvCxnSpPr>
        <p:spPr>
          <a:xfrm>
            <a:off x="645773" y="1611096"/>
            <a:ext cx="7396640" cy="0"/>
          </a:xfrm>
          <a:prstGeom prst="line">
            <a:avLst/>
          </a:prstGeo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5710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9960" y="716730"/>
            <a:ext cx="7772400" cy="1002290"/>
          </a:xfrm>
        </p:spPr>
        <p:txBody>
          <a:bodyPr>
            <a:normAutofit/>
          </a:bodyPr>
          <a:lstStyle/>
          <a:p>
            <a:r>
              <a:rPr lang="en-US" sz="2800" dirty="0" smtClean="0">
                <a:solidFill>
                  <a:schemeClr val="tx2">
                    <a:lumMod val="60000"/>
                    <a:lumOff val="40000"/>
                  </a:schemeClr>
                </a:solidFill>
              </a:rPr>
              <a:t>What are your </a:t>
            </a:r>
            <a:r>
              <a:rPr lang="en-US" sz="2800" dirty="0">
                <a:solidFill>
                  <a:schemeClr val="tx2">
                    <a:lumMod val="60000"/>
                    <a:lumOff val="40000"/>
                  </a:schemeClr>
                </a:solidFill>
              </a:rPr>
              <a:t>n</a:t>
            </a:r>
            <a:r>
              <a:rPr lang="en-US" sz="2800" dirty="0" smtClean="0">
                <a:solidFill>
                  <a:schemeClr val="tx2">
                    <a:lumMod val="60000"/>
                    <a:lumOff val="40000"/>
                  </a:schemeClr>
                </a:solidFill>
              </a:rPr>
              <a:t>etworking </a:t>
            </a:r>
            <a:r>
              <a:rPr lang="en-US" sz="2800" dirty="0">
                <a:solidFill>
                  <a:schemeClr val="tx2">
                    <a:lumMod val="60000"/>
                    <a:lumOff val="40000"/>
                  </a:schemeClr>
                </a:solidFill>
              </a:rPr>
              <a:t>r</a:t>
            </a:r>
            <a:r>
              <a:rPr lang="en-US" sz="2800" dirty="0" smtClean="0">
                <a:solidFill>
                  <a:schemeClr val="tx2">
                    <a:lumMod val="60000"/>
                    <a:lumOff val="40000"/>
                  </a:schemeClr>
                </a:solidFill>
              </a:rPr>
              <a:t>oadblocks?</a:t>
            </a:r>
            <a:endParaRPr lang="en-US" sz="2800" dirty="0">
              <a:solidFill>
                <a:schemeClr val="tx2">
                  <a:lumMod val="60000"/>
                  <a:lumOff val="40000"/>
                </a:schemeClr>
              </a:solidFill>
            </a:endParaRPr>
          </a:p>
        </p:txBody>
      </p:sp>
      <p:cxnSp>
        <p:nvCxnSpPr>
          <p:cNvPr id="5" name="Straight Connector 4"/>
          <p:cNvCxnSpPr/>
          <p:nvPr/>
        </p:nvCxnSpPr>
        <p:spPr>
          <a:xfrm>
            <a:off x="645773" y="1611096"/>
            <a:ext cx="7396640" cy="0"/>
          </a:xfrm>
          <a:prstGeom prst="line">
            <a:avLst/>
          </a:prstGeo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14237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9960" y="716730"/>
            <a:ext cx="7772400" cy="1002290"/>
          </a:xfrm>
        </p:spPr>
        <p:txBody>
          <a:bodyPr>
            <a:normAutofit/>
          </a:bodyPr>
          <a:lstStyle/>
          <a:p>
            <a:r>
              <a:rPr lang="en-US" sz="2800" dirty="0" smtClean="0">
                <a:solidFill>
                  <a:schemeClr val="tx2">
                    <a:lumMod val="60000"/>
                    <a:lumOff val="40000"/>
                  </a:schemeClr>
                </a:solidFill>
              </a:rPr>
              <a:t>Questions?</a:t>
            </a:r>
            <a:endParaRPr lang="en-US" sz="2800" dirty="0">
              <a:solidFill>
                <a:schemeClr val="tx2">
                  <a:lumMod val="60000"/>
                  <a:lumOff val="40000"/>
                </a:schemeClr>
              </a:solidFill>
            </a:endParaRPr>
          </a:p>
        </p:txBody>
      </p:sp>
      <p:cxnSp>
        <p:nvCxnSpPr>
          <p:cNvPr id="5" name="Straight Connector 4"/>
          <p:cNvCxnSpPr/>
          <p:nvPr/>
        </p:nvCxnSpPr>
        <p:spPr>
          <a:xfrm>
            <a:off x="645773" y="1611096"/>
            <a:ext cx="7396640" cy="0"/>
          </a:xfrm>
          <a:prstGeom prst="line">
            <a:avLst/>
          </a:prstGeo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1889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9960" y="716730"/>
            <a:ext cx="7772400" cy="1002290"/>
          </a:xfrm>
        </p:spPr>
        <p:txBody>
          <a:bodyPr>
            <a:normAutofit/>
          </a:bodyPr>
          <a:lstStyle/>
          <a:p>
            <a:endParaRPr lang="en-US" sz="2800" dirty="0">
              <a:solidFill>
                <a:schemeClr val="tx2">
                  <a:lumMod val="60000"/>
                  <a:lumOff val="40000"/>
                </a:schemeClr>
              </a:solidFill>
            </a:endParaRPr>
          </a:p>
        </p:txBody>
      </p:sp>
      <p:sp>
        <p:nvSpPr>
          <p:cNvPr id="3" name="Subtitle 2"/>
          <p:cNvSpPr>
            <a:spLocks noGrp="1"/>
          </p:cNvSpPr>
          <p:nvPr>
            <p:ph type="subTitle" idx="1"/>
          </p:nvPr>
        </p:nvSpPr>
        <p:spPr>
          <a:xfrm>
            <a:off x="589960" y="1761491"/>
            <a:ext cx="8071831" cy="3262668"/>
          </a:xfrm>
        </p:spPr>
        <p:txBody>
          <a:bodyPr>
            <a:normAutofit/>
          </a:bodyPr>
          <a:lstStyle/>
          <a:p>
            <a:pPr algn="l"/>
            <a:endParaRPr lang="en-US" sz="1800" dirty="0" smtClean="0">
              <a:solidFill>
                <a:srgbClr val="558ED5"/>
              </a:solidFill>
            </a:endParaRPr>
          </a:p>
          <a:p>
            <a:r>
              <a:rPr lang="en-US" dirty="0" smtClean="0">
                <a:solidFill>
                  <a:srgbClr val="558ED5"/>
                </a:solidFill>
              </a:rPr>
              <a:t>Thank you to AMG, Paris McDonald and </a:t>
            </a:r>
          </a:p>
          <a:p>
            <a:r>
              <a:rPr lang="en-US" dirty="0" smtClean="0">
                <a:solidFill>
                  <a:srgbClr val="558ED5"/>
                </a:solidFill>
              </a:rPr>
              <a:t>Dianne Fuller – and thanks to you!</a:t>
            </a:r>
          </a:p>
        </p:txBody>
      </p:sp>
      <p:cxnSp>
        <p:nvCxnSpPr>
          <p:cNvPr id="5" name="Straight Connector 4"/>
          <p:cNvCxnSpPr/>
          <p:nvPr/>
        </p:nvCxnSpPr>
        <p:spPr>
          <a:xfrm>
            <a:off x="645773" y="1611096"/>
            <a:ext cx="7396640" cy="0"/>
          </a:xfrm>
          <a:prstGeom prst="line">
            <a:avLst/>
          </a:prstGeom>
          <a:ln/>
        </p:spPr>
        <p:style>
          <a:lnRef idx="1">
            <a:schemeClr val="accent1"/>
          </a:lnRef>
          <a:fillRef idx="0">
            <a:schemeClr val="accent1"/>
          </a:fillRef>
          <a:effectRef idx="0">
            <a:schemeClr val="accent1"/>
          </a:effectRef>
          <a:fontRef idx="minor">
            <a:schemeClr val="tx1"/>
          </a:fontRef>
        </p:style>
      </p:cxnSp>
      <p:pic>
        <p:nvPicPr>
          <p:cNvPr id="7" name="Picture 6" descr="C:\Users\pmcdonald\AppData\Local\Microsoft\Windows\Temporary Internet Files\Content.Outlook\65MXZ17L\UCLA_AMG_LOGO REVISED (002).jpg"/>
          <p:cNvPicPr/>
          <p:nvPr/>
        </p:nvPicPr>
        <p:blipFill>
          <a:blip r:embed="rId2">
            <a:extLst>
              <a:ext uri="{28A0092B-C50C-407E-A947-70E740481C1C}">
                <a14:useLocalDpi xmlns:a14="http://schemas.microsoft.com/office/drawing/2010/main" val="0"/>
              </a:ext>
            </a:extLst>
          </a:blip>
          <a:srcRect/>
          <a:stretch>
            <a:fillRect/>
          </a:stretch>
        </p:blipFill>
        <p:spPr bwMode="auto">
          <a:xfrm>
            <a:off x="3187277" y="3593840"/>
            <a:ext cx="2863901" cy="867522"/>
          </a:xfrm>
          <a:prstGeom prst="rect">
            <a:avLst/>
          </a:prstGeom>
          <a:noFill/>
          <a:ln>
            <a:noFill/>
          </a:ln>
        </p:spPr>
      </p:pic>
    </p:spTree>
    <p:extLst>
      <p:ext uri="{BB962C8B-B14F-4D97-AF65-F5344CB8AC3E}">
        <p14:creationId xmlns:p14="http://schemas.microsoft.com/office/powerpoint/2010/main" val="2212076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9960" y="882273"/>
            <a:ext cx="7772400" cy="1002290"/>
          </a:xfrm>
        </p:spPr>
        <p:txBody>
          <a:bodyPr>
            <a:normAutofit/>
          </a:bodyPr>
          <a:lstStyle/>
          <a:p>
            <a:pPr algn="l"/>
            <a:r>
              <a:rPr lang="en-US" sz="2800" dirty="0" smtClean="0">
                <a:solidFill>
                  <a:schemeClr val="tx2">
                    <a:lumMod val="60000"/>
                    <a:lumOff val="40000"/>
                  </a:schemeClr>
                </a:solidFill>
              </a:rPr>
              <a:t>QUESTIONS FOR AMG MEMBERS </a:t>
            </a:r>
            <a:endParaRPr lang="en-US" sz="2800" dirty="0">
              <a:solidFill>
                <a:schemeClr val="tx2">
                  <a:lumMod val="60000"/>
                  <a:lumOff val="40000"/>
                </a:schemeClr>
              </a:solidFill>
            </a:endParaRPr>
          </a:p>
        </p:txBody>
      </p:sp>
      <p:sp>
        <p:nvSpPr>
          <p:cNvPr id="3" name="Subtitle 2"/>
          <p:cNvSpPr>
            <a:spLocks noGrp="1"/>
          </p:cNvSpPr>
          <p:nvPr>
            <p:ph type="subTitle" idx="1"/>
          </p:nvPr>
        </p:nvSpPr>
        <p:spPr>
          <a:xfrm>
            <a:off x="589960" y="1761491"/>
            <a:ext cx="8071831" cy="3262668"/>
          </a:xfrm>
        </p:spPr>
        <p:txBody>
          <a:bodyPr>
            <a:normAutofit/>
          </a:bodyPr>
          <a:lstStyle/>
          <a:p>
            <a:pPr algn="l"/>
            <a:endParaRPr lang="en-US" sz="1800" dirty="0" smtClean="0">
              <a:solidFill>
                <a:srgbClr val="558ED5"/>
              </a:solidFill>
            </a:endParaRPr>
          </a:p>
          <a:p>
            <a:pPr marL="285750" indent="-285750" algn="l">
              <a:buFont typeface="Arial"/>
              <a:buChar char="•"/>
            </a:pPr>
            <a:r>
              <a:rPr lang="en-US" sz="1800" b="1" dirty="0" smtClean="0">
                <a:solidFill>
                  <a:srgbClr val="558ED5"/>
                </a:solidFill>
              </a:rPr>
              <a:t>What do you think of when you hear the term  “Networking”? What comes to mind?</a:t>
            </a:r>
            <a:endParaRPr lang="en-US" sz="1800" b="1" dirty="0">
              <a:solidFill>
                <a:srgbClr val="558ED5"/>
              </a:solidFill>
            </a:endParaRPr>
          </a:p>
          <a:p>
            <a:pPr marL="285750" indent="-285750" algn="l">
              <a:buFont typeface="Arial"/>
              <a:buChar char="•"/>
            </a:pPr>
            <a:r>
              <a:rPr lang="en-US" sz="1800" b="1" dirty="0" smtClean="0">
                <a:solidFill>
                  <a:srgbClr val="558ED5"/>
                </a:solidFill>
              </a:rPr>
              <a:t>Who likes networking, and who doesn’t?</a:t>
            </a:r>
            <a:endParaRPr lang="en-US" sz="1800" dirty="0" smtClean="0">
              <a:solidFill>
                <a:srgbClr val="558ED5"/>
              </a:solidFill>
            </a:endParaRPr>
          </a:p>
          <a:p>
            <a:pPr marL="285750" indent="-285750" algn="l">
              <a:buFont typeface="Arial"/>
              <a:buChar char="•"/>
            </a:pPr>
            <a:r>
              <a:rPr lang="en-US" sz="1800" b="1" dirty="0" smtClean="0">
                <a:solidFill>
                  <a:srgbClr val="558ED5"/>
                </a:solidFill>
              </a:rPr>
              <a:t>How did networking get such a bad rap?</a:t>
            </a:r>
          </a:p>
          <a:p>
            <a:pPr marL="285750" indent="-285750" algn="l">
              <a:buFont typeface="Arial"/>
              <a:buChar char="•"/>
            </a:pPr>
            <a:r>
              <a:rPr lang="en-US" sz="1800" b="1" dirty="0" smtClean="0">
                <a:solidFill>
                  <a:srgbClr val="558ED5"/>
                </a:solidFill>
              </a:rPr>
              <a:t>Do extroverts have an advantage when it comes to networking?</a:t>
            </a:r>
          </a:p>
          <a:p>
            <a:pPr marL="285750" indent="-285750" algn="l">
              <a:buFont typeface="Arial"/>
              <a:buChar char="•"/>
            </a:pPr>
            <a:r>
              <a:rPr lang="en-US" sz="1800" b="1" dirty="0" smtClean="0">
                <a:solidFill>
                  <a:srgbClr val="558ED5"/>
                </a:solidFill>
              </a:rPr>
              <a:t>Where are the best places to network?</a:t>
            </a:r>
          </a:p>
          <a:p>
            <a:pPr marL="285750" indent="-285750" algn="l">
              <a:buFont typeface="Arial"/>
              <a:buChar char="•"/>
            </a:pPr>
            <a:r>
              <a:rPr lang="en-US" sz="1800" b="1" dirty="0" smtClean="0">
                <a:solidFill>
                  <a:srgbClr val="558ED5"/>
                </a:solidFill>
              </a:rPr>
              <a:t>How do you network here at UCLA ?</a:t>
            </a:r>
          </a:p>
          <a:p>
            <a:pPr marL="285750" indent="-285750" algn="l">
              <a:buFont typeface="Arial"/>
              <a:buChar char="•"/>
            </a:pPr>
            <a:r>
              <a:rPr lang="en-US" sz="1800" b="1" dirty="0" smtClean="0">
                <a:solidFill>
                  <a:srgbClr val="558ED5"/>
                </a:solidFill>
              </a:rPr>
              <a:t>Why do Informational Interviews (part of Networking)?</a:t>
            </a:r>
          </a:p>
          <a:p>
            <a:pPr marL="285750" indent="-285750" algn="l">
              <a:buFont typeface="Arial"/>
              <a:buChar char="•"/>
            </a:pPr>
            <a:endParaRPr lang="en-US" sz="1800" b="1" dirty="0" smtClean="0">
              <a:solidFill>
                <a:srgbClr val="558ED5"/>
              </a:solidFill>
            </a:endParaRPr>
          </a:p>
        </p:txBody>
      </p:sp>
      <p:cxnSp>
        <p:nvCxnSpPr>
          <p:cNvPr id="5" name="Straight Connector 4"/>
          <p:cNvCxnSpPr/>
          <p:nvPr/>
        </p:nvCxnSpPr>
        <p:spPr>
          <a:xfrm>
            <a:off x="645773" y="1611096"/>
            <a:ext cx="7396640" cy="0"/>
          </a:xfrm>
          <a:prstGeom prst="line">
            <a:avLst/>
          </a:prstGeo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849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8" restart="whenNotActive" fill="hold" evtFilter="cancelBubble" nodeType="interactiveSeq">
                <p:stCondLst>
                  <p:cond evt="onClick" delay="0">
                    <p:tgtEl>
                      <p:spTgt spid="2"/>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fade">
                                      <p:cBhvr>
                                        <p:cTn id="43" dur="500"/>
                                        <p:tgtEl>
                                          <p:spTgt spid="3"/>
                                        </p:tgtEl>
                                      </p:cBhvr>
                                    </p:animEffect>
                                  </p:childTnLst>
                                </p:cTn>
                              </p:par>
                            </p:childTnLst>
                          </p:cTn>
                        </p:par>
                      </p:childTnLst>
                    </p:cTn>
                  </p:par>
                </p:childTnLst>
              </p:cTn>
              <p:nextCondLst>
                <p:cond evt="onClick" delay="0">
                  <p:tgtEl>
                    <p:spTgt spid="2"/>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9960" y="803443"/>
            <a:ext cx="7772400" cy="1002290"/>
          </a:xfrm>
        </p:spPr>
        <p:txBody>
          <a:bodyPr>
            <a:noAutofit/>
          </a:bodyPr>
          <a:lstStyle/>
          <a:p>
            <a:pPr algn="l"/>
            <a:r>
              <a:rPr lang="en-US" sz="2400" dirty="0" smtClean="0">
                <a:solidFill>
                  <a:schemeClr val="tx2">
                    <a:lumMod val="60000"/>
                    <a:lumOff val="40000"/>
                  </a:schemeClr>
                </a:solidFill>
              </a:rPr>
              <a:t>Informal Networking </a:t>
            </a:r>
            <a:endParaRPr lang="en-US" sz="2400" dirty="0">
              <a:solidFill>
                <a:schemeClr val="tx2">
                  <a:lumMod val="60000"/>
                  <a:lumOff val="40000"/>
                </a:schemeClr>
              </a:solidFill>
            </a:endParaRPr>
          </a:p>
        </p:txBody>
      </p:sp>
      <p:sp>
        <p:nvSpPr>
          <p:cNvPr id="3" name="Subtitle 2"/>
          <p:cNvSpPr>
            <a:spLocks noGrp="1"/>
          </p:cNvSpPr>
          <p:nvPr>
            <p:ph type="subTitle" idx="1"/>
          </p:nvPr>
        </p:nvSpPr>
        <p:spPr>
          <a:xfrm>
            <a:off x="589960" y="1761491"/>
            <a:ext cx="8071831" cy="3262668"/>
          </a:xfrm>
        </p:spPr>
        <p:txBody>
          <a:bodyPr>
            <a:normAutofit fontScale="85000" lnSpcReduction="20000"/>
          </a:bodyPr>
          <a:lstStyle/>
          <a:p>
            <a:pPr marL="457200" indent="-457200" algn="l">
              <a:buFont typeface="Arial" panose="020B0604020202020204" pitchFamily="34" charset="0"/>
              <a:buChar char="•"/>
            </a:pPr>
            <a:r>
              <a:rPr lang="en-US" dirty="0" smtClean="0">
                <a:solidFill>
                  <a:schemeClr val="tx2">
                    <a:lumMod val="60000"/>
                    <a:lumOff val="40000"/>
                  </a:schemeClr>
                </a:solidFill>
              </a:rPr>
              <a:t>…can </a:t>
            </a:r>
            <a:r>
              <a:rPr lang="en-US" dirty="0">
                <a:solidFill>
                  <a:schemeClr val="tx2">
                    <a:lumMod val="60000"/>
                    <a:lumOff val="40000"/>
                  </a:schemeClr>
                </a:solidFill>
              </a:rPr>
              <a:t>happen in any place, anywhere, at </a:t>
            </a:r>
            <a:r>
              <a:rPr lang="en-US" dirty="0" smtClean="0">
                <a:solidFill>
                  <a:schemeClr val="tx2">
                    <a:lumMod val="60000"/>
                    <a:lumOff val="40000"/>
                  </a:schemeClr>
                </a:solidFill>
              </a:rPr>
              <a:t>anytime: here on campus, a </a:t>
            </a:r>
            <a:r>
              <a:rPr lang="en-US" dirty="0">
                <a:solidFill>
                  <a:schemeClr val="tx2">
                    <a:lumMod val="60000"/>
                    <a:lumOff val="40000"/>
                  </a:schemeClr>
                </a:solidFill>
              </a:rPr>
              <a:t>restaurant, on a plane, at a dinner party, through a social or professional networking website (Facebook, LinkedIn, </a:t>
            </a:r>
            <a:r>
              <a:rPr lang="en-US" dirty="0" err="1">
                <a:solidFill>
                  <a:schemeClr val="tx2">
                    <a:lumMod val="60000"/>
                    <a:lumOff val="40000"/>
                  </a:schemeClr>
                </a:solidFill>
              </a:rPr>
              <a:t>etc</a:t>
            </a:r>
            <a:r>
              <a:rPr lang="en-US" dirty="0">
                <a:solidFill>
                  <a:schemeClr val="tx2">
                    <a:lumMod val="60000"/>
                    <a:lumOff val="40000"/>
                  </a:schemeClr>
                </a:solidFill>
              </a:rPr>
              <a:t>) – virtually </a:t>
            </a:r>
            <a:r>
              <a:rPr lang="en-US" dirty="0" smtClean="0">
                <a:solidFill>
                  <a:schemeClr val="tx2">
                    <a:lumMod val="60000"/>
                    <a:lumOff val="40000"/>
                  </a:schemeClr>
                </a:solidFill>
              </a:rPr>
              <a:t>anywhere!</a:t>
            </a:r>
          </a:p>
          <a:p>
            <a:pPr marL="457200" indent="-457200" algn="l">
              <a:buFont typeface="Arial" panose="020B0604020202020204" pitchFamily="34" charset="0"/>
              <a:buChar char="•"/>
            </a:pPr>
            <a:r>
              <a:rPr lang="en-US" dirty="0" smtClean="0">
                <a:solidFill>
                  <a:schemeClr val="tx2">
                    <a:lumMod val="60000"/>
                    <a:lumOff val="40000"/>
                  </a:schemeClr>
                </a:solidFill>
              </a:rPr>
              <a:t>When you </a:t>
            </a:r>
            <a:r>
              <a:rPr lang="en-US" dirty="0">
                <a:solidFill>
                  <a:schemeClr val="tx2">
                    <a:lumMod val="60000"/>
                    <a:lumOff val="40000"/>
                  </a:schemeClr>
                </a:solidFill>
              </a:rPr>
              <a:t>do meet new people and expand your networks, you also will want to communicate who you are – and what you have to offer – effectively, clearly and confidently. </a:t>
            </a:r>
          </a:p>
          <a:p>
            <a:pPr algn="l"/>
            <a:endParaRPr lang="en-US" sz="1800" dirty="0" smtClean="0">
              <a:solidFill>
                <a:srgbClr val="558ED5"/>
              </a:solidFill>
            </a:endParaRPr>
          </a:p>
        </p:txBody>
      </p:sp>
      <p:cxnSp>
        <p:nvCxnSpPr>
          <p:cNvPr id="5" name="Straight Connector 4"/>
          <p:cNvCxnSpPr/>
          <p:nvPr/>
        </p:nvCxnSpPr>
        <p:spPr>
          <a:xfrm>
            <a:off x="645773" y="1611096"/>
            <a:ext cx="7396640" cy="0"/>
          </a:xfrm>
          <a:prstGeom prst="line">
            <a:avLst/>
          </a:prstGeo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4903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9960" y="803443"/>
            <a:ext cx="7772400" cy="1002290"/>
          </a:xfrm>
        </p:spPr>
        <p:txBody>
          <a:bodyPr>
            <a:noAutofit/>
          </a:bodyPr>
          <a:lstStyle/>
          <a:p>
            <a:pPr algn="l"/>
            <a:r>
              <a:rPr lang="en-US" sz="2400" dirty="0" smtClean="0">
                <a:solidFill>
                  <a:schemeClr val="tx2">
                    <a:lumMod val="60000"/>
                    <a:lumOff val="40000"/>
                  </a:schemeClr>
                </a:solidFill>
              </a:rPr>
              <a:t>NETWORKING </a:t>
            </a:r>
            <a:endParaRPr lang="en-US" sz="2400" dirty="0">
              <a:solidFill>
                <a:schemeClr val="tx2">
                  <a:lumMod val="60000"/>
                  <a:lumOff val="40000"/>
                </a:schemeClr>
              </a:solidFill>
            </a:endParaRPr>
          </a:p>
        </p:txBody>
      </p:sp>
      <p:sp>
        <p:nvSpPr>
          <p:cNvPr id="3" name="Subtitle 2"/>
          <p:cNvSpPr>
            <a:spLocks noGrp="1"/>
          </p:cNvSpPr>
          <p:nvPr>
            <p:ph type="subTitle" idx="1"/>
          </p:nvPr>
        </p:nvSpPr>
        <p:spPr>
          <a:xfrm>
            <a:off x="589960" y="1761491"/>
            <a:ext cx="8071831" cy="3262668"/>
          </a:xfrm>
        </p:spPr>
        <p:txBody>
          <a:bodyPr>
            <a:normAutofit fontScale="85000" lnSpcReduction="20000"/>
          </a:bodyPr>
          <a:lstStyle/>
          <a:p>
            <a:pPr marL="285750" indent="-285750" algn="l">
              <a:buFont typeface="Arial"/>
              <a:buChar char="•"/>
            </a:pPr>
            <a:r>
              <a:rPr lang="en-US" dirty="0">
                <a:solidFill>
                  <a:schemeClr val="tx2">
                    <a:lumMod val="60000"/>
                    <a:lumOff val="40000"/>
                  </a:schemeClr>
                </a:solidFill>
              </a:rPr>
              <a:t>Many people think of networking as simply the act of meeting new people</a:t>
            </a:r>
            <a:r>
              <a:rPr lang="en-US" i="1" dirty="0">
                <a:solidFill>
                  <a:schemeClr val="tx2">
                    <a:lumMod val="60000"/>
                    <a:lumOff val="40000"/>
                  </a:schemeClr>
                </a:solidFill>
              </a:rPr>
              <a:t>.</a:t>
            </a:r>
            <a:r>
              <a:rPr lang="en-US" dirty="0">
                <a:solidFill>
                  <a:schemeClr val="tx2">
                    <a:lumMod val="60000"/>
                    <a:lumOff val="40000"/>
                  </a:schemeClr>
                </a:solidFill>
              </a:rPr>
              <a:t> </a:t>
            </a:r>
            <a:endParaRPr lang="en-US" dirty="0" smtClean="0">
              <a:solidFill>
                <a:schemeClr val="tx2">
                  <a:lumMod val="60000"/>
                  <a:lumOff val="40000"/>
                </a:schemeClr>
              </a:solidFill>
            </a:endParaRPr>
          </a:p>
          <a:p>
            <a:pPr marL="285750" indent="-285750" algn="l">
              <a:buFont typeface="Arial"/>
              <a:buChar char="•"/>
            </a:pPr>
            <a:r>
              <a:rPr lang="en-US" dirty="0">
                <a:solidFill>
                  <a:schemeClr val="tx2">
                    <a:lumMod val="60000"/>
                    <a:lumOff val="40000"/>
                  </a:schemeClr>
                </a:solidFill>
              </a:rPr>
              <a:t>E</a:t>
            </a:r>
            <a:r>
              <a:rPr lang="en-US" dirty="0" smtClean="0">
                <a:solidFill>
                  <a:schemeClr val="tx2">
                    <a:lumMod val="60000"/>
                    <a:lumOff val="40000"/>
                  </a:schemeClr>
                </a:solidFill>
              </a:rPr>
              <a:t>ffective </a:t>
            </a:r>
            <a:r>
              <a:rPr lang="en-US" dirty="0">
                <a:solidFill>
                  <a:schemeClr val="tx2">
                    <a:lumMod val="60000"/>
                    <a:lumOff val="40000"/>
                  </a:schemeClr>
                </a:solidFill>
              </a:rPr>
              <a:t>networking is more than just trying to expand the number of people you know and who know you.  </a:t>
            </a:r>
            <a:endParaRPr lang="en-US" dirty="0" smtClean="0">
              <a:solidFill>
                <a:schemeClr val="tx2">
                  <a:lumMod val="60000"/>
                  <a:lumOff val="40000"/>
                </a:schemeClr>
              </a:solidFill>
            </a:endParaRPr>
          </a:p>
          <a:p>
            <a:pPr marL="285750" indent="-285750" algn="l">
              <a:buFont typeface="Arial"/>
              <a:buChar char="•"/>
            </a:pPr>
            <a:r>
              <a:rPr lang="en-US" dirty="0" smtClean="0">
                <a:solidFill>
                  <a:schemeClr val="tx2">
                    <a:lumMod val="60000"/>
                    <a:lumOff val="40000"/>
                  </a:schemeClr>
                </a:solidFill>
              </a:rPr>
              <a:t>Networking </a:t>
            </a:r>
            <a:r>
              <a:rPr lang="en-US" dirty="0">
                <a:solidFill>
                  <a:schemeClr val="tx2">
                    <a:lumMod val="60000"/>
                    <a:lumOff val="40000"/>
                  </a:schemeClr>
                </a:solidFill>
              </a:rPr>
              <a:t>is about </a:t>
            </a:r>
            <a:r>
              <a:rPr lang="en-US" i="1" dirty="0">
                <a:solidFill>
                  <a:schemeClr val="tx2">
                    <a:lumMod val="60000"/>
                    <a:lumOff val="40000"/>
                  </a:schemeClr>
                </a:solidFill>
              </a:rPr>
              <a:t>relationship building – and this is very similar to how you build other friendships. </a:t>
            </a:r>
            <a:r>
              <a:rPr lang="en-US" dirty="0">
                <a:solidFill>
                  <a:schemeClr val="tx2">
                    <a:lumMod val="60000"/>
                    <a:lumOff val="40000"/>
                  </a:schemeClr>
                </a:solidFill>
              </a:rPr>
              <a:t> This means getting to know people on an authentic and sincere level - not just meeting people with a </a:t>
            </a:r>
            <a:r>
              <a:rPr lang="en-US" dirty="0" smtClean="0">
                <a:solidFill>
                  <a:schemeClr val="tx2">
                    <a:lumMod val="60000"/>
                    <a:lumOff val="40000"/>
                  </a:schemeClr>
                </a:solidFill>
              </a:rPr>
              <a:t>“</a:t>
            </a:r>
            <a:r>
              <a:rPr lang="en-US" i="1" dirty="0" smtClean="0">
                <a:solidFill>
                  <a:schemeClr val="tx2">
                    <a:lumMod val="60000"/>
                    <a:lumOff val="40000"/>
                  </a:schemeClr>
                </a:solidFill>
              </a:rPr>
              <a:t>What </a:t>
            </a:r>
            <a:r>
              <a:rPr lang="en-US" i="1" dirty="0">
                <a:solidFill>
                  <a:schemeClr val="tx2">
                    <a:lumMod val="60000"/>
                    <a:lumOff val="40000"/>
                  </a:schemeClr>
                </a:solidFill>
              </a:rPr>
              <a:t>can you do for </a:t>
            </a:r>
            <a:r>
              <a:rPr lang="en-US" i="1" dirty="0" smtClean="0">
                <a:solidFill>
                  <a:schemeClr val="tx2">
                    <a:lumMod val="60000"/>
                    <a:lumOff val="40000"/>
                  </a:schemeClr>
                </a:solidFill>
              </a:rPr>
              <a:t>me</a:t>
            </a:r>
            <a:r>
              <a:rPr lang="en-US" dirty="0" smtClean="0">
                <a:solidFill>
                  <a:schemeClr val="tx2">
                    <a:lumMod val="60000"/>
                    <a:lumOff val="40000"/>
                  </a:schemeClr>
                </a:solidFill>
              </a:rPr>
              <a:t>?” </a:t>
            </a:r>
            <a:r>
              <a:rPr lang="en-US" dirty="0">
                <a:solidFill>
                  <a:schemeClr val="tx2">
                    <a:lumMod val="60000"/>
                    <a:lumOff val="40000"/>
                  </a:schemeClr>
                </a:solidFill>
              </a:rPr>
              <a:t>objective in mind.   </a:t>
            </a:r>
            <a:endParaRPr lang="en-US" dirty="0" smtClean="0">
              <a:solidFill>
                <a:schemeClr val="tx2">
                  <a:lumMod val="60000"/>
                  <a:lumOff val="40000"/>
                </a:schemeClr>
              </a:solidFill>
            </a:endParaRPr>
          </a:p>
          <a:p>
            <a:pPr marL="285750" indent="-285750" algn="l">
              <a:buFont typeface="Arial"/>
              <a:buChar char="•"/>
            </a:pPr>
            <a:endParaRPr lang="en-US" dirty="0">
              <a:solidFill>
                <a:schemeClr val="tx1"/>
              </a:solidFill>
            </a:endParaRPr>
          </a:p>
          <a:p>
            <a:pPr marL="285750" indent="-285750" algn="l">
              <a:buFont typeface="Arial"/>
              <a:buChar char="•"/>
            </a:pPr>
            <a:endParaRPr lang="en-US" sz="1800" dirty="0" smtClean="0">
              <a:solidFill>
                <a:srgbClr val="558ED5"/>
              </a:solidFill>
            </a:endParaRPr>
          </a:p>
        </p:txBody>
      </p:sp>
      <p:cxnSp>
        <p:nvCxnSpPr>
          <p:cNvPr id="5" name="Straight Connector 4"/>
          <p:cNvCxnSpPr/>
          <p:nvPr/>
        </p:nvCxnSpPr>
        <p:spPr>
          <a:xfrm>
            <a:off x="645773" y="1611096"/>
            <a:ext cx="7396640" cy="0"/>
          </a:xfrm>
          <a:prstGeom prst="line">
            <a:avLst/>
          </a:prstGeo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3013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9960" y="756145"/>
            <a:ext cx="7772400" cy="1002290"/>
          </a:xfrm>
        </p:spPr>
        <p:txBody>
          <a:bodyPr>
            <a:normAutofit/>
          </a:bodyPr>
          <a:lstStyle/>
          <a:p>
            <a:pPr algn="l"/>
            <a:r>
              <a:rPr lang="en-US" sz="2400" dirty="0" smtClean="0">
                <a:solidFill>
                  <a:schemeClr val="tx2">
                    <a:lumMod val="60000"/>
                    <a:lumOff val="40000"/>
                  </a:schemeClr>
                </a:solidFill>
              </a:rPr>
              <a:t>MORE NETWORKING?</a:t>
            </a:r>
            <a:endParaRPr lang="en-US" sz="2400" dirty="0">
              <a:solidFill>
                <a:schemeClr val="tx2">
                  <a:lumMod val="60000"/>
                  <a:lumOff val="40000"/>
                </a:schemeClr>
              </a:solidFill>
            </a:endParaRPr>
          </a:p>
        </p:txBody>
      </p:sp>
      <p:sp>
        <p:nvSpPr>
          <p:cNvPr id="3" name="Subtitle 2"/>
          <p:cNvSpPr>
            <a:spLocks noGrp="1"/>
          </p:cNvSpPr>
          <p:nvPr>
            <p:ph type="subTitle" idx="1"/>
          </p:nvPr>
        </p:nvSpPr>
        <p:spPr>
          <a:xfrm>
            <a:off x="589960" y="1761491"/>
            <a:ext cx="8071831" cy="3262668"/>
          </a:xfrm>
        </p:spPr>
        <p:txBody>
          <a:bodyPr>
            <a:normAutofit/>
          </a:bodyPr>
          <a:lstStyle/>
          <a:p>
            <a:r>
              <a:rPr lang="en-US" b="1" i="1" dirty="0" smtClean="0">
                <a:solidFill>
                  <a:schemeClr val="tx1"/>
                </a:solidFill>
              </a:rPr>
              <a:t>“</a:t>
            </a:r>
            <a:r>
              <a:rPr lang="en-US" b="1" i="1" dirty="0">
                <a:solidFill>
                  <a:schemeClr val="tx1"/>
                </a:solidFill>
              </a:rPr>
              <a:t>You don’t need more contacts. </a:t>
            </a:r>
            <a:endParaRPr lang="en-US" b="1" i="1" dirty="0" smtClean="0">
              <a:solidFill>
                <a:schemeClr val="tx1"/>
              </a:solidFill>
            </a:endParaRPr>
          </a:p>
          <a:p>
            <a:r>
              <a:rPr lang="en-US" b="1" i="1" dirty="0" smtClean="0">
                <a:solidFill>
                  <a:schemeClr val="tx1"/>
                </a:solidFill>
              </a:rPr>
              <a:t>You </a:t>
            </a:r>
            <a:r>
              <a:rPr lang="en-US" b="1" i="1" dirty="0">
                <a:solidFill>
                  <a:schemeClr val="tx1"/>
                </a:solidFill>
              </a:rPr>
              <a:t>need more friends</a:t>
            </a:r>
            <a:r>
              <a:rPr lang="en-US" b="1" i="1" dirty="0" smtClean="0">
                <a:solidFill>
                  <a:schemeClr val="tx1"/>
                </a:solidFill>
              </a:rPr>
              <a:t>.”</a:t>
            </a:r>
          </a:p>
          <a:p>
            <a:endParaRPr lang="en-US" b="1" i="1" dirty="0">
              <a:solidFill>
                <a:schemeClr val="tx1"/>
              </a:solidFill>
            </a:endParaRPr>
          </a:p>
          <a:p>
            <a:pPr marL="342900" indent="-342900">
              <a:buFontTx/>
              <a:buChar char="-"/>
            </a:pPr>
            <a:r>
              <a:rPr lang="en-US" sz="2000" b="1" i="1" dirty="0" smtClean="0"/>
              <a:t>Jeffrey </a:t>
            </a:r>
            <a:r>
              <a:rPr lang="en-US" sz="2000" b="1" i="1" dirty="0" err="1" smtClean="0"/>
              <a:t>Gitomer</a:t>
            </a:r>
            <a:r>
              <a:rPr lang="en-US" sz="2000" b="1" i="1" dirty="0" smtClean="0"/>
              <a:t>, </a:t>
            </a:r>
            <a:r>
              <a:rPr lang="en-US" sz="2000" b="1" dirty="0" smtClean="0"/>
              <a:t>author of </a:t>
            </a:r>
            <a:r>
              <a:rPr lang="en-US" sz="2000" b="1" i="1" dirty="0" smtClean="0"/>
              <a:t>Little Black Book of Connections:  </a:t>
            </a:r>
          </a:p>
          <a:p>
            <a:r>
              <a:rPr lang="en-US" sz="2000" b="1" i="1" dirty="0" smtClean="0"/>
              <a:t>6.5 Assets for Networking Your Way to Rich Relationships</a:t>
            </a:r>
          </a:p>
          <a:p>
            <a:pPr marL="457200" indent="-457200">
              <a:buFontTx/>
              <a:buChar char="-"/>
            </a:pPr>
            <a:endParaRPr lang="en-US" i="1" dirty="0"/>
          </a:p>
          <a:p>
            <a:pPr algn="l"/>
            <a:endParaRPr lang="en-US" sz="1800" dirty="0" smtClean="0">
              <a:solidFill>
                <a:srgbClr val="558ED5"/>
              </a:solidFill>
            </a:endParaRPr>
          </a:p>
        </p:txBody>
      </p:sp>
      <p:cxnSp>
        <p:nvCxnSpPr>
          <p:cNvPr id="5" name="Straight Connector 4"/>
          <p:cNvCxnSpPr/>
          <p:nvPr/>
        </p:nvCxnSpPr>
        <p:spPr>
          <a:xfrm>
            <a:off x="645773" y="1611096"/>
            <a:ext cx="7396640" cy="0"/>
          </a:xfrm>
          <a:prstGeom prst="line">
            <a:avLst/>
          </a:prstGeo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8346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5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5773" y="827092"/>
            <a:ext cx="7772400" cy="1002290"/>
          </a:xfrm>
        </p:spPr>
        <p:txBody>
          <a:bodyPr>
            <a:normAutofit/>
          </a:bodyPr>
          <a:lstStyle/>
          <a:p>
            <a:pPr algn="l"/>
            <a:r>
              <a:rPr lang="en-US" sz="2000" dirty="0" smtClean="0">
                <a:solidFill>
                  <a:schemeClr val="tx2">
                    <a:lumMod val="60000"/>
                    <a:lumOff val="40000"/>
                  </a:schemeClr>
                </a:solidFill>
              </a:rPr>
              <a:t>The Simple Keys to Successful Networking </a:t>
            </a:r>
            <a:endParaRPr lang="en-US" sz="2000" dirty="0">
              <a:solidFill>
                <a:schemeClr val="tx2">
                  <a:lumMod val="60000"/>
                  <a:lumOff val="40000"/>
                </a:schemeClr>
              </a:solidFill>
            </a:endParaRPr>
          </a:p>
        </p:txBody>
      </p:sp>
      <p:sp>
        <p:nvSpPr>
          <p:cNvPr id="3" name="Subtitle 2"/>
          <p:cNvSpPr>
            <a:spLocks noGrp="1"/>
          </p:cNvSpPr>
          <p:nvPr>
            <p:ph type="subTitle" idx="1"/>
          </p:nvPr>
        </p:nvSpPr>
        <p:spPr>
          <a:xfrm>
            <a:off x="589960" y="1761491"/>
            <a:ext cx="8071831" cy="3262668"/>
          </a:xfrm>
        </p:spPr>
        <p:txBody>
          <a:bodyPr>
            <a:normAutofit/>
          </a:bodyPr>
          <a:lstStyle/>
          <a:p>
            <a:pPr marL="285750" indent="-285750" algn="l">
              <a:buFont typeface="Arial" panose="020B0604020202020204" pitchFamily="34" charset="0"/>
              <a:buChar char="•"/>
            </a:pPr>
            <a:r>
              <a:rPr lang="en-US" sz="1800" dirty="0" smtClean="0">
                <a:solidFill>
                  <a:schemeClr val="tx2">
                    <a:lumMod val="60000"/>
                    <a:lumOff val="40000"/>
                  </a:schemeClr>
                </a:solidFill>
              </a:rPr>
              <a:t>Active Listening – What do you hear in your conversations with people?</a:t>
            </a:r>
            <a:endParaRPr lang="en-US" sz="1800" dirty="0">
              <a:solidFill>
                <a:schemeClr val="tx2">
                  <a:lumMod val="60000"/>
                  <a:lumOff val="40000"/>
                </a:schemeClr>
              </a:solidFill>
            </a:endParaRPr>
          </a:p>
          <a:p>
            <a:pPr marL="285750" indent="-285750" algn="l">
              <a:buFont typeface="Arial" panose="020B0604020202020204" pitchFamily="34" charset="0"/>
              <a:buChar char="•"/>
            </a:pPr>
            <a:r>
              <a:rPr lang="en-US" sz="1800" dirty="0" smtClean="0">
                <a:solidFill>
                  <a:schemeClr val="tx2">
                    <a:lumMod val="60000"/>
                    <a:lumOff val="40000"/>
                  </a:schemeClr>
                </a:solidFill>
              </a:rPr>
              <a:t>Don’t be TRANSACTIONAL!</a:t>
            </a:r>
            <a:endParaRPr lang="en-US" sz="1800" dirty="0">
              <a:solidFill>
                <a:srgbClr val="00B050"/>
              </a:solidFill>
            </a:endParaRPr>
          </a:p>
          <a:p>
            <a:pPr marL="285750" indent="-285750" algn="l">
              <a:buFont typeface="Arial" panose="020B0604020202020204" pitchFamily="34" charset="0"/>
              <a:buChar char="•"/>
            </a:pPr>
            <a:r>
              <a:rPr lang="en-US" sz="1800" dirty="0" smtClean="0">
                <a:solidFill>
                  <a:schemeClr val="tx2">
                    <a:lumMod val="60000"/>
                    <a:lumOff val="40000"/>
                  </a:schemeClr>
                </a:solidFill>
              </a:rPr>
              <a:t>Follow-Up:  Don’t be forgettable.  Send thank you emails or notes!</a:t>
            </a:r>
          </a:p>
          <a:p>
            <a:pPr marL="285750" indent="-285750" algn="l">
              <a:buFont typeface="Arial" panose="020B0604020202020204" pitchFamily="34" charset="0"/>
              <a:buChar char="•"/>
            </a:pPr>
            <a:r>
              <a:rPr lang="en-US" sz="1800" dirty="0" smtClean="0">
                <a:solidFill>
                  <a:schemeClr val="tx2">
                    <a:lumMod val="60000"/>
                    <a:lumOff val="40000"/>
                  </a:schemeClr>
                </a:solidFill>
              </a:rPr>
              <a:t>Thoughtfulness</a:t>
            </a:r>
          </a:p>
          <a:p>
            <a:pPr marL="285750" indent="-285750" algn="l">
              <a:buFont typeface="Arial" panose="020B0604020202020204" pitchFamily="34" charset="0"/>
              <a:buChar char="•"/>
            </a:pPr>
            <a:r>
              <a:rPr lang="en-US" sz="1800" dirty="0" smtClean="0">
                <a:solidFill>
                  <a:schemeClr val="tx2">
                    <a:lumMod val="60000"/>
                    <a:lumOff val="40000"/>
                  </a:schemeClr>
                </a:solidFill>
              </a:rPr>
              <a:t>Smart, informed questions</a:t>
            </a:r>
          </a:p>
          <a:p>
            <a:pPr marL="285750" indent="-285750" algn="l">
              <a:buFont typeface="Arial" panose="020B0604020202020204" pitchFamily="34" charset="0"/>
              <a:buChar char="•"/>
            </a:pPr>
            <a:r>
              <a:rPr lang="en-US" sz="1800" dirty="0" smtClean="0">
                <a:solidFill>
                  <a:schemeClr val="tx2">
                    <a:lumMod val="60000"/>
                    <a:lumOff val="40000"/>
                  </a:schemeClr>
                </a:solidFill>
              </a:rPr>
              <a:t>Don’t </a:t>
            </a:r>
            <a:r>
              <a:rPr lang="en-US" sz="1800" i="1" dirty="0" smtClean="0">
                <a:solidFill>
                  <a:schemeClr val="tx2">
                    <a:lumMod val="60000"/>
                    <a:lumOff val="40000"/>
                  </a:schemeClr>
                </a:solidFill>
              </a:rPr>
              <a:t>Work the Room</a:t>
            </a:r>
          </a:p>
          <a:p>
            <a:pPr marL="285750" indent="-285750" algn="l">
              <a:buFont typeface="Arial" panose="020B0604020202020204" pitchFamily="34" charset="0"/>
              <a:buChar char="•"/>
            </a:pPr>
            <a:r>
              <a:rPr lang="en-US" sz="1800" dirty="0" smtClean="0">
                <a:solidFill>
                  <a:schemeClr val="tx2">
                    <a:lumMod val="60000"/>
                    <a:lumOff val="40000"/>
                  </a:schemeClr>
                </a:solidFill>
              </a:rPr>
              <a:t>Don’t ask  “</a:t>
            </a:r>
            <a:r>
              <a:rPr lang="en-US" sz="1800" i="1" dirty="0" smtClean="0">
                <a:solidFill>
                  <a:schemeClr val="tx2">
                    <a:lumMod val="60000"/>
                    <a:lumOff val="40000"/>
                  </a:schemeClr>
                </a:solidFill>
              </a:rPr>
              <a:t>What Do You Do</a:t>
            </a:r>
            <a:r>
              <a:rPr lang="en-US" sz="1800" dirty="0" smtClean="0">
                <a:solidFill>
                  <a:schemeClr val="tx2">
                    <a:lumMod val="60000"/>
                    <a:lumOff val="40000"/>
                  </a:schemeClr>
                </a:solidFill>
              </a:rPr>
              <a:t>?” Try something more original! </a:t>
            </a:r>
          </a:p>
          <a:p>
            <a:pPr marL="285750" indent="-285750" algn="l">
              <a:buFont typeface="Arial" panose="020B0604020202020204" pitchFamily="34" charset="0"/>
              <a:buChar char="•"/>
            </a:pPr>
            <a:endParaRPr lang="en-US" sz="1800" dirty="0">
              <a:solidFill>
                <a:schemeClr val="tx2">
                  <a:lumMod val="60000"/>
                  <a:lumOff val="40000"/>
                </a:schemeClr>
              </a:solidFill>
            </a:endParaRPr>
          </a:p>
          <a:p>
            <a:pPr algn="l"/>
            <a:endParaRPr lang="en-US" sz="1800" dirty="0" smtClean="0">
              <a:solidFill>
                <a:srgbClr val="558ED5"/>
              </a:solidFill>
            </a:endParaRPr>
          </a:p>
        </p:txBody>
      </p:sp>
      <p:cxnSp>
        <p:nvCxnSpPr>
          <p:cNvPr id="5" name="Straight Connector 4"/>
          <p:cNvCxnSpPr/>
          <p:nvPr/>
        </p:nvCxnSpPr>
        <p:spPr>
          <a:xfrm>
            <a:off x="645773" y="1611096"/>
            <a:ext cx="7396640" cy="0"/>
          </a:xfrm>
          <a:prstGeom prst="line">
            <a:avLst/>
          </a:prstGeo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40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5773" y="827092"/>
            <a:ext cx="7772400" cy="1002290"/>
          </a:xfrm>
        </p:spPr>
        <p:txBody>
          <a:bodyPr>
            <a:normAutofit fontScale="90000"/>
          </a:bodyPr>
          <a:lstStyle/>
          <a:p>
            <a:r>
              <a:rPr lang="en-US" sz="2700" b="1" dirty="0" smtClean="0">
                <a:solidFill>
                  <a:schemeClr val="tx2">
                    <a:lumMod val="60000"/>
                    <a:lumOff val="40000"/>
                  </a:schemeClr>
                </a:solidFill>
              </a:rPr>
              <a:t/>
            </a:r>
            <a:br>
              <a:rPr lang="en-US" sz="2700" b="1" dirty="0" smtClean="0">
                <a:solidFill>
                  <a:schemeClr val="tx2">
                    <a:lumMod val="60000"/>
                    <a:lumOff val="40000"/>
                  </a:schemeClr>
                </a:solidFill>
              </a:rPr>
            </a:br>
            <a:r>
              <a:rPr lang="en-US" sz="2700" b="1" dirty="0" smtClean="0">
                <a:solidFill>
                  <a:schemeClr val="tx2">
                    <a:lumMod val="60000"/>
                    <a:lumOff val="40000"/>
                  </a:schemeClr>
                </a:solidFill>
              </a:rPr>
              <a:t>5 </a:t>
            </a:r>
            <a:r>
              <a:rPr lang="en-US" sz="2700" b="1" dirty="0">
                <a:solidFill>
                  <a:schemeClr val="tx2">
                    <a:lumMod val="60000"/>
                    <a:lumOff val="40000"/>
                  </a:schemeClr>
                </a:solidFill>
              </a:rPr>
              <a:t>Pieces of Advice for Networking as an </a:t>
            </a:r>
            <a:r>
              <a:rPr lang="en-US" sz="2700" b="1" dirty="0" smtClean="0">
                <a:solidFill>
                  <a:schemeClr val="tx2">
                    <a:lumMod val="60000"/>
                    <a:lumOff val="40000"/>
                  </a:schemeClr>
                </a:solidFill>
              </a:rPr>
              <a:t>Introvert</a:t>
            </a:r>
            <a:br>
              <a:rPr lang="en-US" sz="2700" b="1" dirty="0" smtClean="0">
                <a:solidFill>
                  <a:schemeClr val="tx2">
                    <a:lumMod val="60000"/>
                    <a:lumOff val="40000"/>
                  </a:schemeClr>
                </a:solidFill>
              </a:rPr>
            </a:br>
            <a:r>
              <a:rPr lang="en-US" sz="2700" b="1" dirty="0" smtClean="0">
                <a:solidFill>
                  <a:schemeClr val="tx2">
                    <a:lumMod val="60000"/>
                    <a:lumOff val="40000"/>
                  </a:schemeClr>
                </a:solidFill>
              </a:rPr>
              <a:t>(From Scholarshippoints.com)</a:t>
            </a:r>
            <a:r>
              <a:rPr lang="en-US" b="1" dirty="0"/>
              <a:t/>
            </a:r>
            <a:br>
              <a:rPr lang="en-US" b="1" dirty="0"/>
            </a:br>
            <a:endParaRPr lang="en-US" sz="2000" dirty="0">
              <a:solidFill>
                <a:schemeClr val="tx2">
                  <a:lumMod val="60000"/>
                  <a:lumOff val="40000"/>
                </a:schemeClr>
              </a:solidFill>
            </a:endParaRPr>
          </a:p>
        </p:txBody>
      </p:sp>
      <p:sp>
        <p:nvSpPr>
          <p:cNvPr id="3" name="Subtitle 2"/>
          <p:cNvSpPr>
            <a:spLocks noGrp="1"/>
          </p:cNvSpPr>
          <p:nvPr>
            <p:ph type="subTitle" idx="1"/>
          </p:nvPr>
        </p:nvSpPr>
        <p:spPr>
          <a:xfrm>
            <a:off x="589960" y="1761491"/>
            <a:ext cx="8071831" cy="3262668"/>
          </a:xfrm>
        </p:spPr>
        <p:txBody>
          <a:bodyPr>
            <a:normAutofit/>
          </a:bodyPr>
          <a:lstStyle/>
          <a:p>
            <a:pPr marL="285750" indent="-285750" algn="l">
              <a:buFont typeface="Arial" panose="020B0604020202020204" pitchFamily="34" charset="0"/>
              <a:buChar char="•"/>
            </a:pPr>
            <a:endParaRPr lang="en-US" sz="1800" dirty="0">
              <a:solidFill>
                <a:schemeClr val="tx2">
                  <a:lumMod val="60000"/>
                  <a:lumOff val="40000"/>
                </a:schemeClr>
              </a:solidFill>
            </a:endParaRPr>
          </a:p>
          <a:p>
            <a:pPr algn="l"/>
            <a:endParaRPr lang="en-US" sz="1800" dirty="0" smtClean="0">
              <a:solidFill>
                <a:srgbClr val="558ED5"/>
              </a:solidFill>
            </a:endParaRPr>
          </a:p>
        </p:txBody>
      </p:sp>
      <p:cxnSp>
        <p:nvCxnSpPr>
          <p:cNvPr id="5" name="Straight Connector 4"/>
          <p:cNvCxnSpPr/>
          <p:nvPr/>
        </p:nvCxnSpPr>
        <p:spPr>
          <a:xfrm>
            <a:off x="645773" y="1803120"/>
            <a:ext cx="7396640" cy="0"/>
          </a:xfrm>
          <a:prstGeom prst="line">
            <a:avLst/>
          </a:prstGeom>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085850" y="2244054"/>
            <a:ext cx="6800850"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ln w="0"/>
                <a:solidFill>
                  <a:schemeClr val="tx2">
                    <a:lumMod val="60000"/>
                    <a:lumOff val="40000"/>
                  </a:schemeClr>
                </a:solidFill>
                <a:effectLst>
                  <a:outerShdw blurRad="38100" dist="19050" dir="2700000" algn="tl" rotWithShape="0">
                    <a:schemeClr val="dk1">
                      <a:alpha val="40000"/>
                    </a:schemeClr>
                  </a:outerShdw>
                </a:effectLst>
              </a:rPr>
              <a:t>Prepare ahead of time</a:t>
            </a:r>
          </a:p>
          <a:p>
            <a:pPr marL="285750" indent="-285750">
              <a:buFont typeface="Arial" panose="020B0604020202020204" pitchFamily="34" charset="0"/>
              <a:buChar char="•"/>
            </a:pPr>
            <a:r>
              <a:rPr lang="en-US" dirty="0" smtClean="0">
                <a:ln w="0"/>
                <a:solidFill>
                  <a:schemeClr val="tx2">
                    <a:lumMod val="60000"/>
                    <a:lumOff val="40000"/>
                  </a:schemeClr>
                </a:solidFill>
                <a:effectLst>
                  <a:outerShdw blurRad="38100" dist="19050" dir="2700000" algn="tl" rotWithShape="0">
                    <a:schemeClr val="dk1">
                      <a:alpha val="40000"/>
                    </a:schemeClr>
                  </a:outerShdw>
                </a:effectLst>
              </a:rPr>
              <a:t>Arrive early</a:t>
            </a:r>
          </a:p>
          <a:p>
            <a:pPr marL="285750" indent="-285750">
              <a:buFont typeface="Arial" panose="020B0604020202020204" pitchFamily="34" charset="0"/>
              <a:buChar char="•"/>
            </a:pPr>
            <a:r>
              <a:rPr lang="en-US" dirty="0" smtClean="0">
                <a:ln w="0"/>
                <a:solidFill>
                  <a:schemeClr val="tx2">
                    <a:lumMod val="60000"/>
                    <a:lumOff val="40000"/>
                  </a:schemeClr>
                </a:solidFill>
                <a:effectLst>
                  <a:outerShdw blurRad="38100" dist="19050" dir="2700000" algn="tl" rotWithShape="0">
                    <a:schemeClr val="dk1">
                      <a:alpha val="40000"/>
                    </a:schemeClr>
                  </a:outerShdw>
                </a:effectLst>
              </a:rPr>
              <a:t>Consider networking with a friend</a:t>
            </a:r>
          </a:p>
          <a:p>
            <a:pPr marL="285750" indent="-285750">
              <a:buFont typeface="Arial" panose="020B0604020202020204" pitchFamily="34" charset="0"/>
              <a:buChar char="•"/>
            </a:pPr>
            <a:r>
              <a:rPr lang="en-US" dirty="0" smtClean="0">
                <a:ln w="0"/>
                <a:solidFill>
                  <a:schemeClr val="tx2">
                    <a:lumMod val="60000"/>
                    <a:lumOff val="40000"/>
                  </a:schemeClr>
                </a:solidFill>
                <a:effectLst>
                  <a:outerShdw blurRad="38100" dist="19050" dir="2700000" algn="tl" rotWithShape="0">
                    <a:schemeClr val="dk1">
                      <a:alpha val="40000"/>
                    </a:schemeClr>
                  </a:outerShdw>
                </a:effectLst>
              </a:rPr>
              <a:t>Keep Your Conversations Short</a:t>
            </a:r>
          </a:p>
          <a:p>
            <a:pPr marL="285750" indent="-285750">
              <a:buFont typeface="Arial" panose="020B0604020202020204" pitchFamily="34" charset="0"/>
              <a:buChar char="•"/>
            </a:pPr>
            <a:r>
              <a:rPr lang="en-US" dirty="0" smtClean="0">
                <a:ln w="0"/>
                <a:solidFill>
                  <a:schemeClr val="tx2">
                    <a:lumMod val="60000"/>
                    <a:lumOff val="40000"/>
                  </a:schemeClr>
                </a:solidFill>
                <a:effectLst>
                  <a:outerShdw blurRad="38100" dist="19050" dir="2700000" algn="tl" rotWithShape="0">
                    <a:schemeClr val="dk1">
                      <a:alpha val="40000"/>
                    </a:schemeClr>
                  </a:outerShdw>
                </a:effectLst>
              </a:rPr>
              <a:t>Recognize Your Strengths and Weaknesses, and Use them to Your Advantage </a:t>
            </a:r>
            <a:endParaRPr lang="en-US" dirty="0">
              <a:ln w="0"/>
              <a:solidFill>
                <a:schemeClr val="tx2">
                  <a:lumMod val="60000"/>
                  <a:lumOff val="40000"/>
                </a:schemeClr>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49408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5773" y="1088342"/>
            <a:ext cx="7772400" cy="1002290"/>
          </a:xfrm>
        </p:spPr>
        <p:txBody>
          <a:bodyPr>
            <a:normAutofit fontScale="90000"/>
          </a:bodyPr>
          <a:lstStyle/>
          <a:p>
            <a:pPr algn="l"/>
            <a:r>
              <a:rPr lang="en-US" sz="2700" dirty="0" smtClean="0">
                <a:solidFill>
                  <a:schemeClr val="tx2">
                    <a:lumMod val="60000"/>
                    <a:lumOff val="40000"/>
                  </a:schemeClr>
                </a:solidFill>
              </a:rPr>
              <a:t/>
            </a:r>
            <a:br>
              <a:rPr lang="en-US" sz="2700" dirty="0" smtClean="0">
                <a:solidFill>
                  <a:schemeClr val="tx2">
                    <a:lumMod val="60000"/>
                    <a:lumOff val="40000"/>
                  </a:schemeClr>
                </a:solidFill>
              </a:rPr>
            </a:br>
            <a:r>
              <a:rPr lang="en-US" sz="2700" dirty="0" smtClean="0">
                <a:solidFill>
                  <a:schemeClr val="tx2">
                    <a:lumMod val="60000"/>
                    <a:lumOff val="40000"/>
                  </a:schemeClr>
                </a:solidFill>
              </a:rPr>
              <a:t>Introverted ? No problem! Read INC. magazine’s points in:</a:t>
            </a:r>
            <a:r>
              <a:rPr lang="en-US" sz="3100" dirty="0" smtClean="0">
                <a:solidFill>
                  <a:schemeClr val="tx2">
                    <a:lumMod val="60000"/>
                    <a:lumOff val="40000"/>
                  </a:schemeClr>
                </a:solidFill>
              </a:rPr>
              <a:t/>
            </a:r>
            <a:br>
              <a:rPr lang="en-US" sz="3100" dirty="0" smtClean="0">
                <a:solidFill>
                  <a:schemeClr val="tx2">
                    <a:lumMod val="60000"/>
                    <a:lumOff val="40000"/>
                  </a:schemeClr>
                </a:solidFill>
              </a:rPr>
            </a:br>
            <a:r>
              <a:rPr lang="en-US" sz="2200" b="1" i="1" dirty="0" smtClean="0">
                <a:solidFill>
                  <a:schemeClr val="accent1">
                    <a:lumMod val="75000"/>
                  </a:schemeClr>
                </a:solidFill>
              </a:rPr>
              <a:t>It </a:t>
            </a:r>
            <a:r>
              <a:rPr lang="en-US" sz="2200" b="1" i="1" dirty="0">
                <a:solidFill>
                  <a:schemeClr val="accent1">
                    <a:lumMod val="75000"/>
                  </a:schemeClr>
                </a:solidFill>
              </a:rPr>
              <a:t>Turns Out Introverts Make Better </a:t>
            </a:r>
            <a:r>
              <a:rPr lang="en-US" sz="2200" b="1" i="1" dirty="0" smtClean="0">
                <a:solidFill>
                  <a:schemeClr val="accent1">
                    <a:lumMod val="75000"/>
                  </a:schemeClr>
                </a:solidFill>
              </a:rPr>
              <a:t>Networkers</a:t>
            </a:r>
            <a:r>
              <a:rPr lang="en-US" sz="2200" b="1" i="1" dirty="0" smtClean="0"/>
              <a:t> </a:t>
            </a:r>
            <a:r>
              <a:rPr lang="en-US" sz="2200" dirty="0" smtClean="0"/>
              <a:t>(by Kevin </a:t>
            </a:r>
            <a:r>
              <a:rPr lang="en-US" sz="2200" dirty="0" err="1" smtClean="0"/>
              <a:t>Duam</a:t>
            </a:r>
            <a:r>
              <a:rPr lang="en-US" sz="2200" dirty="0" smtClean="0"/>
              <a:t>) </a:t>
            </a:r>
            <a:r>
              <a:rPr lang="en-US" b="1" dirty="0"/>
              <a:t/>
            </a:r>
            <a:br>
              <a:rPr lang="en-US" b="1" dirty="0"/>
            </a:br>
            <a:endParaRPr lang="en-US" sz="2000" dirty="0">
              <a:solidFill>
                <a:schemeClr val="tx2">
                  <a:lumMod val="60000"/>
                  <a:lumOff val="40000"/>
                </a:schemeClr>
              </a:solidFill>
            </a:endParaRPr>
          </a:p>
        </p:txBody>
      </p:sp>
      <p:sp>
        <p:nvSpPr>
          <p:cNvPr id="3" name="Subtitle 2"/>
          <p:cNvSpPr>
            <a:spLocks noGrp="1"/>
          </p:cNvSpPr>
          <p:nvPr>
            <p:ph type="subTitle" idx="1"/>
          </p:nvPr>
        </p:nvSpPr>
        <p:spPr>
          <a:xfrm>
            <a:off x="589960" y="1761491"/>
            <a:ext cx="8071831" cy="3262668"/>
          </a:xfrm>
        </p:spPr>
        <p:txBody>
          <a:bodyPr>
            <a:normAutofit/>
          </a:bodyPr>
          <a:lstStyle/>
          <a:p>
            <a:pPr marL="285750" indent="-285750" algn="l">
              <a:buFont typeface="Arial" panose="020B0604020202020204" pitchFamily="34" charset="0"/>
              <a:buChar char="•"/>
            </a:pPr>
            <a:endParaRPr lang="en-US" sz="1800" dirty="0" smtClean="0">
              <a:solidFill>
                <a:schemeClr val="tx2">
                  <a:lumMod val="60000"/>
                  <a:lumOff val="40000"/>
                </a:schemeClr>
              </a:solidFill>
            </a:endParaRPr>
          </a:p>
          <a:p>
            <a:pPr marL="285750" indent="-285750" algn="l">
              <a:buFont typeface="Arial" panose="020B0604020202020204" pitchFamily="34" charset="0"/>
              <a:buChar char="•"/>
            </a:pPr>
            <a:endParaRPr lang="en-US" sz="1800" dirty="0" smtClean="0">
              <a:solidFill>
                <a:schemeClr val="tx2">
                  <a:lumMod val="60000"/>
                  <a:lumOff val="40000"/>
                </a:schemeClr>
              </a:solidFill>
            </a:endParaRPr>
          </a:p>
          <a:p>
            <a:pPr marL="285750" indent="-285750" algn="l">
              <a:buFont typeface="Arial" panose="020B0604020202020204" pitchFamily="34" charset="0"/>
              <a:buChar char="•"/>
            </a:pPr>
            <a:r>
              <a:rPr lang="en-US" sz="1800" dirty="0" smtClean="0">
                <a:solidFill>
                  <a:schemeClr val="tx2">
                    <a:lumMod val="60000"/>
                    <a:lumOff val="40000"/>
                  </a:schemeClr>
                </a:solidFill>
              </a:rPr>
              <a:t>They are selective about who they talk to</a:t>
            </a:r>
            <a:endParaRPr lang="en-US" sz="1800" dirty="0">
              <a:solidFill>
                <a:schemeClr val="tx2">
                  <a:lumMod val="60000"/>
                  <a:lumOff val="40000"/>
                </a:schemeClr>
              </a:solidFill>
            </a:endParaRPr>
          </a:p>
          <a:p>
            <a:pPr marL="285750" indent="-285750" algn="l">
              <a:buFont typeface="Arial" panose="020B0604020202020204" pitchFamily="34" charset="0"/>
              <a:buChar char="•"/>
            </a:pPr>
            <a:r>
              <a:rPr lang="en-US" sz="1800" dirty="0" smtClean="0">
                <a:solidFill>
                  <a:schemeClr val="tx2">
                    <a:lumMod val="60000"/>
                    <a:lumOff val="40000"/>
                  </a:schemeClr>
                </a:solidFill>
              </a:rPr>
              <a:t>They consider what comes out of their mouths</a:t>
            </a:r>
            <a:endParaRPr lang="en-US" sz="1800" dirty="0">
              <a:solidFill>
                <a:srgbClr val="00B050"/>
              </a:solidFill>
            </a:endParaRPr>
          </a:p>
          <a:p>
            <a:pPr marL="285750" indent="-285750" algn="l">
              <a:buFont typeface="Arial" panose="020B0604020202020204" pitchFamily="34" charset="0"/>
              <a:buChar char="•"/>
            </a:pPr>
            <a:r>
              <a:rPr lang="en-US" sz="1800" dirty="0" smtClean="0">
                <a:solidFill>
                  <a:schemeClr val="tx2">
                    <a:lumMod val="60000"/>
                    <a:lumOff val="40000"/>
                  </a:schemeClr>
                </a:solidFill>
              </a:rPr>
              <a:t>They get to the point!</a:t>
            </a:r>
          </a:p>
          <a:p>
            <a:pPr marL="285750" indent="-285750" algn="l">
              <a:buFont typeface="Arial" panose="020B0604020202020204" pitchFamily="34" charset="0"/>
              <a:buChar char="•"/>
            </a:pPr>
            <a:r>
              <a:rPr lang="en-US" sz="1800" dirty="0" smtClean="0">
                <a:solidFill>
                  <a:schemeClr val="tx2">
                    <a:lumMod val="60000"/>
                    <a:lumOff val="40000"/>
                  </a:schemeClr>
                </a:solidFill>
              </a:rPr>
              <a:t>They give others time to share </a:t>
            </a:r>
          </a:p>
          <a:p>
            <a:pPr marL="285750" indent="-285750" algn="l">
              <a:buFont typeface="Arial" panose="020B0604020202020204" pitchFamily="34" charset="0"/>
              <a:buChar char="•"/>
            </a:pPr>
            <a:r>
              <a:rPr lang="en-US" sz="1800" dirty="0" smtClean="0">
                <a:solidFill>
                  <a:schemeClr val="tx2">
                    <a:lumMod val="60000"/>
                    <a:lumOff val="40000"/>
                  </a:schemeClr>
                </a:solidFill>
              </a:rPr>
              <a:t>They follow up with intent </a:t>
            </a:r>
          </a:p>
          <a:p>
            <a:pPr marL="285750" indent="-285750" algn="l">
              <a:buFont typeface="Arial" panose="020B0604020202020204" pitchFamily="34" charset="0"/>
              <a:buChar char="•"/>
            </a:pPr>
            <a:endParaRPr lang="en-US" sz="1800" dirty="0">
              <a:solidFill>
                <a:schemeClr val="tx2">
                  <a:lumMod val="60000"/>
                  <a:lumOff val="40000"/>
                </a:schemeClr>
              </a:solidFill>
            </a:endParaRPr>
          </a:p>
          <a:p>
            <a:pPr algn="l"/>
            <a:endParaRPr lang="en-US" sz="1800" dirty="0" smtClean="0">
              <a:solidFill>
                <a:srgbClr val="558ED5"/>
              </a:solidFill>
            </a:endParaRPr>
          </a:p>
        </p:txBody>
      </p:sp>
    </p:spTree>
    <p:extLst>
      <p:ext uri="{BB962C8B-B14F-4D97-AF65-F5344CB8AC3E}">
        <p14:creationId xmlns:p14="http://schemas.microsoft.com/office/powerpoint/2010/main" val="19563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5773" y="827092"/>
            <a:ext cx="7772400" cy="1002290"/>
          </a:xfrm>
        </p:spPr>
        <p:txBody>
          <a:bodyPr>
            <a:normAutofit/>
          </a:bodyPr>
          <a:lstStyle/>
          <a:p>
            <a:pPr algn="l"/>
            <a:r>
              <a:rPr lang="en-US" sz="2000" dirty="0" smtClean="0">
                <a:solidFill>
                  <a:schemeClr val="tx2">
                    <a:lumMod val="60000"/>
                    <a:lumOff val="40000"/>
                  </a:schemeClr>
                </a:solidFill>
              </a:rPr>
              <a:t>Maintaining Your Network -- and the importance of follow-up</a:t>
            </a:r>
            <a:endParaRPr lang="en-US" sz="2000" dirty="0">
              <a:solidFill>
                <a:schemeClr val="tx2">
                  <a:lumMod val="60000"/>
                  <a:lumOff val="40000"/>
                </a:schemeClr>
              </a:solidFill>
            </a:endParaRPr>
          </a:p>
        </p:txBody>
      </p:sp>
      <p:sp>
        <p:nvSpPr>
          <p:cNvPr id="3" name="Subtitle 2"/>
          <p:cNvSpPr>
            <a:spLocks noGrp="1"/>
          </p:cNvSpPr>
          <p:nvPr>
            <p:ph type="subTitle" idx="1"/>
          </p:nvPr>
        </p:nvSpPr>
        <p:spPr>
          <a:xfrm>
            <a:off x="589960" y="1761491"/>
            <a:ext cx="8071831" cy="3262668"/>
          </a:xfrm>
        </p:spPr>
        <p:txBody>
          <a:bodyPr>
            <a:normAutofit fontScale="47500" lnSpcReduction="20000"/>
          </a:bodyPr>
          <a:lstStyle/>
          <a:p>
            <a:pPr algn="l"/>
            <a:endParaRPr lang="en-US" dirty="0" smtClean="0">
              <a:solidFill>
                <a:schemeClr val="tx2">
                  <a:lumMod val="60000"/>
                  <a:lumOff val="40000"/>
                </a:schemeClr>
              </a:solidFill>
            </a:endParaRPr>
          </a:p>
          <a:p>
            <a:pPr marL="457200" indent="-457200" algn="l">
              <a:buFont typeface="Arial" panose="020B0604020202020204" pitchFamily="34" charset="0"/>
              <a:buChar char="•"/>
            </a:pPr>
            <a:r>
              <a:rPr lang="en-US" dirty="0" smtClean="0">
                <a:solidFill>
                  <a:schemeClr val="tx2">
                    <a:lumMod val="60000"/>
                    <a:lumOff val="40000"/>
                  </a:schemeClr>
                </a:solidFill>
              </a:rPr>
              <a:t>Networking is not </a:t>
            </a:r>
            <a:r>
              <a:rPr lang="en-US" dirty="0">
                <a:solidFill>
                  <a:schemeClr val="tx2">
                    <a:lumMod val="60000"/>
                    <a:lumOff val="40000"/>
                  </a:schemeClr>
                </a:solidFill>
              </a:rPr>
              <a:t>just meeting people, but </a:t>
            </a:r>
            <a:r>
              <a:rPr lang="en-US" b="1" i="1" dirty="0">
                <a:solidFill>
                  <a:schemeClr val="tx2">
                    <a:lumMod val="60000"/>
                    <a:lumOff val="40000"/>
                  </a:schemeClr>
                </a:solidFill>
              </a:rPr>
              <a:t>building relationships and maintaining contact with</a:t>
            </a:r>
            <a:r>
              <a:rPr lang="en-US" dirty="0">
                <a:solidFill>
                  <a:schemeClr val="tx2">
                    <a:lumMod val="60000"/>
                    <a:lumOff val="40000"/>
                  </a:schemeClr>
                </a:solidFill>
              </a:rPr>
              <a:t> the groups of people that you meet.  </a:t>
            </a:r>
            <a:endParaRPr lang="en-US" dirty="0" smtClean="0">
              <a:solidFill>
                <a:schemeClr val="tx2">
                  <a:lumMod val="60000"/>
                  <a:lumOff val="40000"/>
                </a:schemeClr>
              </a:solidFill>
            </a:endParaRPr>
          </a:p>
          <a:p>
            <a:pPr marL="457200" indent="-457200" algn="l">
              <a:buFont typeface="Arial" panose="020B0604020202020204" pitchFamily="34" charset="0"/>
              <a:buChar char="•"/>
            </a:pPr>
            <a:r>
              <a:rPr lang="en-US" dirty="0" smtClean="0">
                <a:solidFill>
                  <a:schemeClr val="tx2">
                    <a:lumMod val="60000"/>
                    <a:lumOff val="40000"/>
                  </a:schemeClr>
                </a:solidFill>
              </a:rPr>
              <a:t>If </a:t>
            </a:r>
            <a:r>
              <a:rPr lang="en-US" dirty="0">
                <a:solidFill>
                  <a:schemeClr val="tx2">
                    <a:lumMod val="60000"/>
                    <a:lumOff val="40000"/>
                  </a:schemeClr>
                </a:solidFill>
              </a:rPr>
              <a:t>you’ve only had contact with a person once in a year, they do not really belong to your “network.”  </a:t>
            </a:r>
            <a:endParaRPr lang="en-US" dirty="0" smtClean="0">
              <a:solidFill>
                <a:schemeClr val="tx2">
                  <a:lumMod val="60000"/>
                  <a:lumOff val="40000"/>
                </a:schemeClr>
              </a:solidFill>
            </a:endParaRPr>
          </a:p>
          <a:p>
            <a:pPr marL="457200" indent="-457200" algn="l">
              <a:buFont typeface="Arial" panose="020B0604020202020204" pitchFamily="34" charset="0"/>
              <a:buChar char="•"/>
            </a:pPr>
            <a:r>
              <a:rPr lang="en-US" dirty="0" smtClean="0">
                <a:solidFill>
                  <a:schemeClr val="tx2">
                    <a:lumMod val="60000"/>
                    <a:lumOff val="40000"/>
                  </a:schemeClr>
                </a:solidFill>
              </a:rPr>
              <a:t>Don’t </a:t>
            </a:r>
            <a:r>
              <a:rPr lang="en-US" dirty="0">
                <a:solidFill>
                  <a:schemeClr val="tx2">
                    <a:lumMod val="60000"/>
                    <a:lumOff val="40000"/>
                  </a:schemeClr>
                </a:solidFill>
              </a:rPr>
              <a:t>let 4-6 months go by without staying in touch with a key contact who you want in your </a:t>
            </a:r>
            <a:r>
              <a:rPr lang="en-US" dirty="0" smtClean="0">
                <a:solidFill>
                  <a:schemeClr val="tx2">
                    <a:lumMod val="60000"/>
                    <a:lumOff val="40000"/>
                  </a:schemeClr>
                </a:solidFill>
              </a:rPr>
              <a:t>network.</a:t>
            </a:r>
          </a:p>
          <a:p>
            <a:pPr marL="457200" indent="-457200" algn="l">
              <a:buFont typeface="Arial" panose="020B0604020202020204" pitchFamily="34" charset="0"/>
              <a:buChar char="•"/>
            </a:pPr>
            <a:r>
              <a:rPr lang="en-US" dirty="0" smtClean="0">
                <a:solidFill>
                  <a:schemeClr val="tx2">
                    <a:lumMod val="60000"/>
                    <a:lumOff val="40000"/>
                  </a:schemeClr>
                </a:solidFill>
              </a:rPr>
              <a:t>After </a:t>
            </a:r>
            <a:r>
              <a:rPr lang="en-US" dirty="0">
                <a:solidFill>
                  <a:schemeClr val="tx2">
                    <a:lumMod val="60000"/>
                    <a:lumOff val="40000"/>
                  </a:schemeClr>
                </a:solidFill>
              </a:rPr>
              <a:t>meeting with a contact, send a thank you e-mail (or a formal thank you note or letter) to thank the person for taking the time to speak with you.  </a:t>
            </a:r>
            <a:endParaRPr lang="en-US" dirty="0" smtClean="0">
              <a:solidFill>
                <a:schemeClr val="tx2">
                  <a:lumMod val="60000"/>
                  <a:lumOff val="40000"/>
                </a:schemeClr>
              </a:solidFill>
            </a:endParaRPr>
          </a:p>
          <a:p>
            <a:pPr marL="457200" indent="-457200" algn="l">
              <a:buFont typeface="Arial" panose="020B0604020202020204" pitchFamily="34" charset="0"/>
              <a:buChar char="•"/>
            </a:pPr>
            <a:r>
              <a:rPr lang="en-US" dirty="0" smtClean="0">
                <a:solidFill>
                  <a:schemeClr val="tx2">
                    <a:lumMod val="60000"/>
                    <a:lumOff val="40000"/>
                  </a:schemeClr>
                </a:solidFill>
              </a:rPr>
              <a:t>An </a:t>
            </a:r>
            <a:r>
              <a:rPr lang="en-US" dirty="0">
                <a:solidFill>
                  <a:schemeClr val="tx2">
                    <a:lumMod val="60000"/>
                    <a:lumOff val="40000"/>
                  </a:schemeClr>
                </a:solidFill>
              </a:rPr>
              <a:t>impactful thank you email is not just a quick one-line “thank you, it was nice to meet you,” but rather, incorporates your take-</a:t>
            </a:r>
            <a:r>
              <a:rPr lang="en-US" dirty="0" err="1">
                <a:solidFill>
                  <a:schemeClr val="tx2">
                    <a:lumMod val="60000"/>
                    <a:lumOff val="40000"/>
                  </a:schemeClr>
                </a:solidFill>
              </a:rPr>
              <a:t>aways</a:t>
            </a:r>
            <a:r>
              <a:rPr lang="en-US" dirty="0">
                <a:solidFill>
                  <a:schemeClr val="tx2">
                    <a:lumMod val="60000"/>
                    <a:lumOff val="40000"/>
                  </a:schemeClr>
                </a:solidFill>
              </a:rPr>
              <a:t> from your conversation with that person.  This is why it is important to jot down some notes on the back of the person’s business card after your conversation so you can remember the key highlights.  </a:t>
            </a:r>
            <a:endParaRPr lang="en-US" dirty="0" smtClean="0">
              <a:solidFill>
                <a:schemeClr val="tx2">
                  <a:lumMod val="60000"/>
                  <a:lumOff val="40000"/>
                </a:schemeClr>
              </a:solidFill>
            </a:endParaRPr>
          </a:p>
          <a:p>
            <a:pPr marL="457200" indent="-457200" algn="l">
              <a:buFont typeface="Arial" panose="020B0604020202020204" pitchFamily="34" charset="0"/>
              <a:buChar char="•"/>
            </a:pPr>
            <a:r>
              <a:rPr lang="en-US" dirty="0" smtClean="0">
                <a:solidFill>
                  <a:schemeClr val="tx2">
                    <a:lumMod val="60000"/>
                    <a:lumOff val="40000"/>
                  </a:schemeClr>
                </a:solidFill>
              </a:rPr>
              <a:t>Follow-up </a:t>
            </a:r>
            <a:r>
              <a:rPr lang="en-US" dirty="0">
                <a:solidFill>
                  <a:schemeClr val="tx2">
                    <a:lumMod val="60000"/>
                    <a:lumOff val="40000"/>
                  </a:schemeClr>
                </a:solidFill>
              </a:rPr>
              <a:t>shows that you appreciated their time and their advice and that you are invested in this contact.</a:t>
            </a:r>
          </a:p>
          <a:p>
            <a:pPr marL="285750" indent="-285750" algn="l">
              <a:buFont typeface="Arial" panose="020B0604020202020204" pitchFamily="34" charset="0"/>
              <a:buChar char="•"/>
            </a:pPr>
            <a:endParaRPr lang="en-US" sz="1800" dirty="0">
              <a:solidFill>
                <a:schemeClr val="tx2">
                  <a:lumMod val="60000"/>
                  <a:lumOff val="40000"/>
                </a:schemeClr>
              </a:solidFill>
            </a:endParaRPr>
          </a:p>
          <a:p>
            <a:pPr algn="l"/>
            <a:endParaRPr lang="en-US" sz="1800" dirty="0" smtClean="0">
              <a:solidFill>
                <a:srgbClr val="558ED5"/>
              </a:solidFill>
            </a:endParaRPr>
          </a:p>
        </p:txBody>
      </p:sp>
      <p:cxnSp>
        <p:nvCxnSpPr>
          <p:cNvPr id="5" name="Straight Connector 4"/>
          <p:cNvCxnSpPr/>
          <p:nvPr/>
        </p:nvCxnSpPr>
        <p:spPr>
          <a:xfrm>
            <a:off x="645773" y="1611096"/>
            <a:ext cx="7396640" cy="0"/>
          </a:xfrm>
          <a:prstGeom prst="line">
            <a:avLst/>
          </a:prstGeo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2359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1112</TotalTime>
  <Words>962</Words>
  <Application>Microsoft Office PowerPoint</Application>
  <PresentationFormat>On-screen Show (16:9)</PresentationFormat>
  <Paragraphs>86</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RE-THINKING NETWORKING:  HOW ANYONE CAN NETWORK SUCCESSFULLY</vt:lpstr>
      <vt:lpstr>QUESTIONS FOR AMG MEMBERS </vt:lpstr>
      <vt:lpstr>Informal Networking </vt:lpstr>
      <vt:lpstr>NETWORKING </vt:lpstr>
      <vt:lpstr>MORE NETWORKING?</vt:lpstr>
      <vt:lpstr>The Simple Keys to Successful Networking </vt:lpstr>
      <vt:lpstr> 5 Pieces of Advice for Networking as an Introvert (From Scholarshippoints.com) </vt:lpstr>
      <vt:lpstr> Introverted ? No problem! Read INC. magazine’s points in: It Turns Out Introverts Make Better Networkers (by Kevin Duam)  </vt:lpstr>
      <vt:lpstr>Maintaining Your Network -- and the importance of follow-up</vt:lpstr>
      <vt:lpstr>Recommended Reading </vt:lpstr>
      <vt:lpstr>INFORMATIONAL INTERVIEWS ARE: </vt:lpstr>
      <vt:lpstr>INFORMATIONAL INTERVIEWS ARE NOT: </vt:lpstr>
      <vt:lpstr>THE LIKEABILITY FACTOR – MAKING A GREAT IMPRESSION</vt:lpstr>
      <vt:lpstr>What are your networking roadblocks?</vt:lpstr>
      <vt:lpstr>Questions?</vt:lpstr>
      <vt:lpstr>PowerPoint Presentation</vt:lpstr>
    </vt:vector>
  </TitlesOfParts>
  <Company>UCLA Anderson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Terrenz Vong</dc:creator>
  <cp:lastModifiedBy>DAVID COOLEY</cp:lastModifiedBy>
  <cp:revision>71</cp:revision>
  <cp:lastPrinted>2015-04-30T18:26:09Z</cp:lastPrinted>
  <dcterms:created xsi:type="dcterms:W3CDTF">2015-04-18T23:40:22Z</dcterms:created>
  <dcterms:modified xsi:type="dcterms:W3CDTF">2018-04-25T16:46:17Z</dcterms:modified>
</cp:coreProperties>
</file>